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hK0/oQZUsRIktLsCPCovtF8ngc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901AE9-9529-4B85-935A-DB96CA71930A}">
  <a:tblStyle styleId="{F7901AE9-9529-4B85-935A-DB96CA71930A}" styleName="Table_0">
    <a:wholeTbl>
      <a:tcTxStyle b="off" i="off">
        <a:font>
          <a:latin typeface="等线"/>
          <a:ea typeface="等线"/>
          <a:cs typeface="等线"/>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等线"/>
          <a:ea typeface="等线"/>
          <a:cs typeface="等线"/>
        </a:font>
        <a:schemeClr val="lt1"/>
      </a:tcTxStyle>
      <a:tcStyle>
        <a:fill>
          <a:solidFill>
            <a:schemeClr val="accent1"/>
          </a:solidFill>
        </a:fill>
      </a:tcStyle>
    </a:lastCol>
    <a:firstCol>
      <a:tcTxStyle b="on" i="off">
        <a:font>
          <a:latin typeface="等线"/>
          <a:ea typeface="等线"/>
          <a:cs typeface="等线"/>
        </a:font>
        <a:schemeClr val="lt1"/>
      </a:tcTxStyle>
      <a:tcStyle>
        <a:fill>
          <a:solidFill>
            <a:schemeClr val="accent1"/>
          </a:solidFill>
        </a:fill>
      </a:tcStyle>
    </a:firstCol>
    <a:lastRow>
      <a:tcTxStyle b="on" i="off">
        <a:font>
          <a:latin typeface="等线"/>
          <a:ea typeface="等线"/>
          <a:cs typeface="等线"/>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等线"/>
          <a:ea typeface="等线"/>
          <a:cs typeface="等线"/>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5249d482c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95249d482c_1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592858d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9592858d6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592858d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9592858d6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5249d482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95249d482c_6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5249d482c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95249d482c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544e603d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9544e603df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1" name="Shape 11"/>
        <p:cNvGrpSpPr/>
        <p:nvPr/>
      </p:nvGrpSpPr>
      <p:grpSpPr>
        <a:xfrm>
          <a:off x="0" y="0"/>
          <a:ext cx="0" cy="0"/>
          <a:chOff x="0" y="0"/>
          <a:chExt cx="0" cy="0"/>
        </a:xfrm>
      </p:grpSpPr>
      <p:sp>
        <p:nvSpPr>
          <p:cNvPr id="12" name="Google Shape;1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86" name="Shape 86"/>
        <p:cNvGrpSpPr/>
        <p:nvPr/>
      </p:nvGrpSpPr>
      <p:grpSpPr>
        <a:xfrm>
          <a:off x="0" y="0"/>
          <a:ext cx="0" cy="0"/>
          <a:chOff x="0" y="0"/>
          <a:chExt cx="0" cy="0"/>
        </a:xfrm>
      </p:grpSpPr>
      <p:sp>
        <p:nvSpPr>
          <p:cNvPr id="87" name="Google Shape;87;g295249d482c_1_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g295249d482c_1_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g295249d482c_1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g295249d482c_1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g295249d482c_1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92" name="Shape 92"/>
        <p:cNvGrpSpPr/>
        <p:nvPr/>
      </p:nvGrpSpPr>
      <p:grpSpPr>
        <a:xfrm>
          <a:off x="0" y="0"/>
          <a:ext cx="0" cy="0"/>
          <a:chOff x="0" y="0"/>
          <a:chExt cx="0" cy="0"/>
        </a:xfrm>
      </p:grpSpPr>
      <p:sp>
        <p:nvSpPr>
          <p:cNvPr id="93" name="Google Shape;93;g295249d482c_1_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g295249d482c_1_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g295249d482c_1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g295249d482c_1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g295249d482c_1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8" name="Shape 98"/>
        <p:cNvGrpSpPr/>
        <p:nvPr/>
      </p:nvGrpSpPr>
      <p:grpSpPr>
        <a:xfrm>
          <a:off x="0" y="0"/>
          <a:ext cx="0" cy="0"/>
          <a:chOff x="0" y="0"/>
          <a:chExt cx="0" cy="0"/>
        </a:xfrm>
      </p:grpSpPr>
      <p:sp>
        <p:nvSpPr>
          <p:cNvPr id="99" name="Google Shape;99;g295249d482c_1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g295249d482c_1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g295249d482c_1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g295249d482c_1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g295249d482c_1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4" name="Shape 104"/>
        <p:cNvGrpSpPr/>
        <p:nvPr/>
      </p:nvGrpSpPr>
      <p:grpSpPr>
        <a:xfrm>
          <a:off x="0" y="0"/>
          <a:ext cx="0" cy="0"/>
          <a:chOff x="0" y="0"/>
          <a:chExt cx="0" cy="0"/>
        </a:xfrm>
      </p:grpSpPr>
      <p:sp>
        <p:nvSpPr>
          <p:cNvPr id="105" name="Google Shape;105;g295249d482c_1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g295249d482c_1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g295249d482c_1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g295249d482c_1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g295249d482c_1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295249d482c_1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1" name="Shape 111"/>
        <p:cNvGrpSpPr/>
        <p:nvPr/>
      </p:nvGrpSpPr>
      <p:grpSpPr>
        <a:xfrm>
          <a:off x="0" y="0"/>
          <a:ext cx="0" cy="0"/>
          <a:chOff x="0" y="0"/>
          <a:chExt cx="0" cy="0"/>
        </a:xfrm>
      </p:grpSpPr>
      <p:sp>
        <p:nvSpPr>
          <p:cNvPr id="112" name="Google Shape;112;g295249d482c_1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g295249d482c_1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g295249d482c_1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g295249d482c_1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g295249d482c_1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g295249d482c_1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g295249d482c_1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g295249d482c_1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0" name="Shape 120"/>
        <p:cNvGrpSpPr/>
        <p:nvPr/>
      </p:nvGrpSpPr>
      <p:grpSpPr>
        <a:xfrm>
          <a:off x="0" y="0"/>
          <a:ext cx="0" cy="0"/>
          <a:chOff x="0" y="0"/>
          <a:chExt cx="0" cy="0"/>
        </a:xfrm>
      </p:grpSpPr>
      <p:sp>
        <p:nvSpPr>
          <p:cNvPr id="121" name="Google Shape;121;g295249d482c_1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g295249d482c_1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g295249d482c_1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g295249d482c_1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5" name="Shape 125"/>
        <p:cNvGrpSpPr/>
        <p:nvPr/>
      </p:nvGrpSpPr>
      <p:grpSpPr>
        <a:xfrm>
          <a:off x="0" y="0"/>
          <a:ext cx="0" cy="0"/>
          <a:chOff x="0" y="0"/>
          <a:chExt cx="0" cy="0"/>
        </a:xfrm>
      </p:grpSpPr>
      <p:sp>
        <p:nvSpPr>
          <p:cNvPr id="126" name="Google Shape;126;g295249d482c_1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g295249d482c_1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295249d482c_1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29" name="Shape 129"/>
        <p:cNvGrpSpPr/>
        <p:nvPr/>
      </p:nvGrpSpPr>
      <p:grpSpPr>
        <a:xfrm>
          <a:off x="0" y="0"/>
          <a:ext cx="0" cy="0"/>
          <a:chOff x="0" y="0"/>
          <a:chExt cx="0" cy="0"/>
        </a:xfrm>
      </p:grpSpPr>
      <p:sp>
        <p:nvSpPr>
          <p:cNvPr id="130" name="Google Shape;130;g295249d482c_1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g295249d482c_1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g295249d482c_1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g295249d482c_1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g295249d482c_1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295249d482c_1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7" name="Shape 17"/>
        <p:cNvGrpSpPr/>
        <p:nvPr/>
      </p:nvGrpSpPr>
      <p:grpSpPr>
        <a:xfrm>
          <a:off x="0" y="0"/>
          <a:ext cx="0" cy="0"/>
          <a:chOff x="0" y="0"/>
          <a:chExt cx="0" cy="0"/>
        </a:xfrm>
      </p:grpSpPr>
      <p:sp>
        <p:nvSpPr>
          <p:cNvPr id="18" name="Google Shape;18;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6" name="Shape 136"/>
        <p:cNvGrpSpPr/>
        <p:nvPr/>
      </p:nvGrpSpPr>
      <p:grpSpPr>
        <a:xfrm>
          <a:off x="0" y="0"/>
          <a:ext cx="0" cy="0"/>
          <a:chOff x="0" y="0"/>
          <a:chExt cx="0" cy="0"/>
        </a:xfrm>
      </p:grpSpPr>
      <p:sp>
        <p:nvSpPr>
          <p:cNvPr id="137" name="Google Shape;137;g295249d482c_1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g295249d482c_1_56"/>
          <p:cNvSpPr/>
          <p:nvPr>
            <p:ph idx="2" type="pic"/>
          </p:nvPr>
        </p:nvSpPr>
        <p:spPr>
          <a:xfrm>
            <a:off x="5183188" y="987425"/>
            <a:ext cx="6172200" cy="4873625"/>
          </a:xfrm>
          <a:prstGeom prst="rect">
            <a:avLst/>
          </a:prstGeom>
          <a:noFill/>
          <a:ln>
            <a:noFill/>
          </a:ln>
        </p:spPr>
      </p:sp>
      <p:sp>
        <p:nvSpPr>
          <p:cNvPr id="139" name="Google Shape;139;g295249d482c_1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g295249d482c_1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g295249d482c_1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295249d482c_1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3" name="Shape 143"/>
        <p:cNvGrpSpPr/>
        <p:nvPr/>
      </p:nvGrpSpPr>
      <p:grpSpPr>
        <a:xfrm>
          <a:off x="0" y="0"/>
          <a:ext cx="0" cy="0"/>
          <a:chOff x="0" y="0"/>
          <a:chExt cx="0" cy="0"/>
        </a:xfrm>
      </p:grpSpPr>
      <p:sp>
        <p:nvSpPr>
          <p:cNvPr id="144" name="Google Shape;144;g295249d482c_1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g295249d482c_1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g295249d482c_1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g295249d482c_1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295249d482c_1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49" name="Shape 149"/>
        <p:cNvGrpSpPr/>
        <p:nvPr/>
      </p:nvGrpSpPr>
      <p:grpSpPr>
        <a:xfrm>
          <a:off x="0" y="0"/>
          <a:ext cx="0" cy="0"/>
          <a:chOff x="0" y="0"/>
          <a:chExt cx="0" cy="0"/>
        </a:xfrm>
      </p:grpSpPr>
      <p:sp>
        <p:nvSpPr>
          <p:cNvPr id="150" name="Google Shape;150;g295249d482c_1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g295249d482c_1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295249d482c_1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g295249d482c_1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295249d482c_1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295249d482c_1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g295249d482c_1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3" name="Google Shape;83;g295249d482c_1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g295249d482c_1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5" name="Google Shape;85;g295249d482c_1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s://modao.cc/brand" TargetMode="External"/><Relationship Id="rId4" Type="http://schemas.openxmlformats.org/officeDocument/2006/relationships/hyperlink" Target="https://developers.booking.com/api/index.html" TargetMode="External"/><Relationship Id="rId5" Type="http://schemas.openxmlformats.org/officeDocument/2006/relationships/hyperlink" Target="https://skiapi.com/" TargetMode="External"/><Relationship Id="rId6" Type="http://schemas.openxmlformats.org/officeDocument/2006/relationships/hyperlink" Target="https://openweathermap.org/api" TargetMode="External"/><Relationship Id="rId7" Type="http://schemas.openxmlformats.org/officeDocument/2006/relationships/hyperlink" Target="https://developers.google.com/maps/documentation/javascript/examples/layer-traffi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许多人在雪地上&#10;&#10;描述已自动生成" id="159" name="Google Shape;159;p1"/>
          <p:cNvPicPr preferRelativeResize="0"/>
          <p:nvPr/>
        </p:nvPicPr>
        <p:blipFill rotWithShape="1">
          <a:blip r:embed="rId3">
            <a:alphaModFix/>
          </a:blip>
          <a:srcRect b="0" l="14255" r="19454" t="0"/>
          <a:stretch/>
        </p:blipFill>
        <p:spPr>
          <a:xfrm>
            <a:off x="4110127" y="10"/>
            <a:ext cx="8081873" cy="6857990"/>
          </a:xfrm>
          <a:custGeom>
            <a:rect b="b" l="l" r="r" t="t"/>
            <a:pathLst>
              <a:path extrusionOk="0" h="6858000" w="8081873">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160" name="Google Shape;160;p1"/>
          <p:cNvSpPr txBox="1"/>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0" i="0" lang="en-US" sz="4800" u="none" cap="none" strike="noStrike">
                <a:solidFill>
                  <a:schemeClr val="dk1"/>
                </a:solidFill>
                <a:latin typeface="Arial"/>
                <a:ea typeface="Arial"/>
                <a:cs typeface="Arial"/>
                <a:sym typeface="Arial"/>
              </a:rPr>
              <a:t>ShouldiSki</a:t>
            </a:r>
            <a:endParaRPr b="0" i="0" sz="4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g295249d482c_16_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g295249d482c_16_0"/>
          <p:cNvSpPr/>
          <p:nvPr/>
        </p:nvSpPr>
        <p:spPr>
          <a:xfrm>
            <a:off x="0" y="0"/>
            <a:ext cx="4785044" cy="6857681"/>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2"/>
              </a:solidFill>
              <a:latin typeface="Arial"/>
              <a:ea typeface="Arial"/>
              <a:cs typeface="Arial"/>
              <a:sym typeface="Arial"/>
            </a:endParaRPr>
          </a:p>
        </p:txBody>
      </p:sp>
      <p:sp>
        <p:nvSpPr>
          <p:cNvPr id="230" name="Google Shape;230;g295249d482c_16_0"/>
          <p:cNvSpPr txBox="1"/>
          <p:nvPr/>
        </p:nvSpPr>
        <p:spPr>
          <a:xfrm>
            <a:off x="-95794" y="2850041"/>
            <a:ext cx="3637558" cy="57879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200"/>
              <a:buFont typeface="Arial"/>
              <a:buNone/>
            </a:pPr>
            <a:r>
              <a:rPr lang="en-US" sz="3200">
                <a:solidFill>
                  <a:schemeClr val="lt1"/>
                </a:solidFill>
                <a:latin typeface="Arial"/>
                <a:ea typeface="Arial"/>
                <a:cs typeface="Arial"/>
                <a:sym typeface="Arial"/>
              </a:rPr>
              <a:t>Develop Plan</a:t>
            </a:r>
            <a:endParaRPr sz="3200">
              <a:solidFill>
                <a:schemeClr val="lt1"/>
              </a:solidFill>
              <a:latin typeface="Arial"/>
              <a:ea typeface="Arial"/>
              <a:cs typeface="Arial"/>
              <a:sym typeface="Arial"/>
            </a:endParaRPr>
          </a:p>
        </p:txBody>
      </p:sp>
      <p:sp>
        <p:nvSpPr>
          <p:cNvPr id="231" name="Google Shape;231;g295249d482c_16_0"/>
          <p:cNvSpPr/>
          <p:nvPr/>
        </p:nvSpPr>
        <p:spPr>
          <a:xfrm>
            <a:off x="3305262" y="0"/>
            <a:ext cx="1479782" cy="6857681"/>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232" name="Google Shape;232;g295249d482c_16_0"/>
          <p:cNvGraphicFramePr/>
          <p:nvPr/>
        </p:nvGraphicFramePr>
        <p:xfrm>
          <a:off x="3984771" y="638521"/>
          <a:ext cx="3000000" cy="3000000"/>
        </p:xfrm>
        <a:graphic>
          <a:graphicData uri="http://schemas.openxmlformats.org/drawingml/2006/table">
            <a:tbl>
              <a:tblPr bandRow="1" firstRow="1">
                <a:noFill/>
                <a:tableStyleId>{F7901AE9-9529-4B85-935A-DB96CA71930A}</a:tableStyleId>
              </a:tblPr>
              <a:tblGrid>
                <a:gridCol w="1406625"/>
                <a:gridCol w="2299850"/>
                <a:gridCol w="1269175"/>
                <a:gridCol w="2724725"/>
              </a:tblGrid>
              <a:tr h="472825">
                <a:tc>
                  <a:txBody>
                    <a:bodyPr/>
                    <a:lstStyle/>
                    <a:p>
                      <a:pPr indent="0" lvl="0" marL="0" marR="0" rtl="0" algn="l">
                        <a:spcBef>
                          <a:spcPts val="0"/>
                        </a:spcBef>
                        <a:spcAft>
                          <a:spcPts val="0"/>
                        </a:spcAft>
                        <a:buNone/>
                      </a:pPr>
                      <a:r>
                        <a:rPr lang="en-US" sz="1900" u="none" cap="none" strike="noStrike"/>
                        <a:t>Date</a:t>
                      </a:r>
                      <a:endParaRPr sz="1900"/>
                    </a:p>
                  </a:txBody>
                  <a:tcPr marT="47675" marB="47675" marR="95325" marL="95325"/>
                </a:tc>
                <a:tc>
                  <a:txBody>
                    <a:bodyPr/>
                    <a:lstStyle/>
                    <a:p>
                      <a:pPr indent="0" lvl="0" marL="0" marR="0" rtl="0" algn="l">
                        <a:spcBef>
                          <a:spcPts val="0"/>
                        </a:spcBef>
                        <a:spcAft>
                          <a:spcPts val="0"/>
                        </a:spcAft>
                        <a:buNone/>
                      </a:pPr>
                      <a:r>
                        <a:rPr lang="en-US" sz="1900"/>
                        <a:t>Plan</a:t>
                      </a:r>
                      <a:endParaRPr sz="1900"/>
                    </a:p>
                  </a:txBody>
                  <a:tcPr marT="47675" marB="47675" marR="95325" marL="95325"/>
                </a:tc>
                <a:tc>
                  <a:txBody>
                    <a:bodyPr/>
                    <a:lstStyle/>
                    <a:p>
                      <a:pPr indent="0" lvl="0" marL="0" marR="0" rtl="0" algn="l">
                        <a:spcBef>
                          <a:spcPts val="0"/>
                        </a:spcBef>
                        <a:spcAft>
                          <a:spcPts val="0"/>
                        </a:spcAft>
                        <a:buNone/>
                      </a:pPr>
                      <a:r>
                        <a:rPr lang="en-US" sz="1900"/>
                        <a:t>Date</a:t>
                      </a:r>
                      <a:endParaRPr sz="1900"/>
                    </a:p>
                  </a:txBody>
                  <a:tcPr marT="47675" marB="47675" marR="95325" marL="95325"/>
                </a:tc>
                <a:tc>
                  <a:txBody>
                    <a:bodyPr/>
                    <a:lstStyle/>
                    <a:p>
                      <a:pPr indent="0" lvl="0" marL="0" marR="0" rtl="0" algn="l">
                        <a:spcBef>
                          <a:spcPts val="0"/>
                        </a:spcBef>
                        <a:spcAft>
                          <a:spcPts val="0"/>
                        </a:spcAft>
                        <a:buNone/>
                      </a:pPr>
                      <a:r>
                        <a:rPr lang="en-US" sz="1900"/>
                        <a:t>Plan</a:t>
                      </a:r>
                      <a:endParaRPr sz="1900"/>
                    </a:p>
                  </a:txBody>
                  <a:tcPr marT="47675" marB="47675" marR="95325" marL="95325"/>
                </a:tc>
              </a:tr>
              <a:tr h="795225">
                <a:tc>
                  <a:txBody>
                    <a:bodyPr/>
                    <a:lstStyle/>
                    <a:p>
                      <a:pPr indent="0" lvl="0" marL="0" marR="0" rtl="0" algn="l">
                        <a:spcBef>
                          <a:spcPts val="0"/>
                        </a:spcBef>
                        <a:spcAft>
                          <a:spcPts val="0"/>
                        </a:spcAft>
                        <a:buNone/>
                      </a:pPr>
                      <a:r>
                        <a:rPr lang="en-US" sz="1400"/>
                        <a:t>10.5-10.19</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Project ideas</a:t>
                      </a:r>
                      <a:endParaRPr sz="1400"/>
                    </a:p>
                  </a:txBody>
                  <a:tcPr marT="47675" marB="47675" marR="95325" marL="95325"/>
                </a:tc>
                <a:tc>
                  <a:txBody>
                    <a:bodyPr/>
                    <a:lstStyle/>
                    <a:p>
                      <a:pPr indent="0" lvl="0" marL="0" marR="0" rtl="0" algn="l">
                        <a:spcBef>
                          <a:spcPts val="0"/>
                        </a:spcBef>
                        <a:spcAft>
                          <a:spcPts val="0"/>
                        </a:spcAft>
                        <a:buNone/>
                      </a:pPr>
                      <a:r>
                        <a:rPr lang="en-US" sz="1400"/>
                        <a:t>11.24-11.26</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API learning</a:t>
                      </a:r>
                      <a:endParaRPr/>
                    </a:p>
                    <a:p>
                      <a:pPr indent="0" lvl="0" marL="0" marR="0" rtl="0" algn="l">
                        <a:spcBef>
                          <a:spcPts val="0"/>
                        </a:spcBef>
                        <a:spcAft>
                          <a:spcPts val="0"/>
                        </a:spcAft>
                        <a:buNone/>
                      </a:pPr>
                      <a:r>
                        <a:rPr b="1" lang="en-US" sz="1400">
                          <a:latin typeface="Arial"/>
                          <a:ea typeface="Arial"/>
                          <a:cs typeface="Arial"/>
                          <a:sym typeface="Arial"/>
                        </a:rPr>
                        <a:t>Each team member </a:t>
                      </a:r>
                      <a:r>
                        <a:rPr lang="en-US" sz="1400">
                          <a:latin typeface="Arial"/>
                          <a:ea typeface="Arial"/>
                          <a:cs typeface="Arial"/>
                          <a:sym typeface="Arial"/>
                        </a:rPr>
                        <a:t>will be responsible for 2 API development</a:t>
                      </a:r>
                      <a:endParaRPr sz="1400"/>
                    </a:p>
                  </a:txBody>
                  <a:tcPr marT="47675" marB="47675" marR="95325" marL="95325"/>
                </a:tc>
              </a:tr>
              <a:tr h="795225">
                <a:tc>
                  <a:txBody>
                    <a:bodyPr/>
                    <a:lstStyle/>
                    <a:p>
                      <a:pPr indent="0" lvl="0" marL="0" marR="0" rtl="0" algn="l">
                        <a:spcBef>
                          <a:spcPts val="0"/>
                        </a:spcBef>
                        <a:spcAft>
                          <a:spcPts val="0"/>
                        </a:spcAft>
                        <a:buNone/>
                      </a:pPr>
                      <a:r>
                        <a:rPr lang="en-US" sz="1400"/>
                        <a:t>10.20-11.2</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project proposal</a:t>
                      </a:r>
                      <a:endParaRPr sz="1400"/>
                    </a:p>
                  </a:txBody>
                  <a:tcPr marT="47675" marB="47675" marR="95325" marL="95325"/>
                </a:tc>
                <a:tc>
                  <a:txBody>
                    <a:bodyPr/>
                    <a:lstStyle/>
                    <a:p>
                      <a:pPr indent="0" lvl="0" marL="0" marR="0" rtl="0" algn="l">
                        <a:spcBef>
                          <a:spcPts val="0"/>
                        </a:spcBef>
                        <a:spcAft>
                          <a:spcPts val="0"/>
                        </a:spcAft>
                        <a:buNone/>
                      </a:pPr>
                      <a:r>
                        <a:rPr lang="en-US" sz="1400"/>
                        <a:t>11.27-11.30</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API practice</a:t>
                      </a:r>
                      <a:endParaRPr/>
                    </a:p>
                    <a:p>
                      <a:pPr indent="0" lvl="0" marL="0" marR="0" rtl="0" algn="l">
                        <a:lnSpc>
                          <a:spcPct val="100000"/>
                        </a:lnSpc>
                        <a:spcBef>
                          <a:spcPts val="0"/>
                        </a:spcBef>
                        <a:spcAft>
                          <a:spcPts val="0"/>
                        </a:spcAft>
                        <a:buClr>
                          <a:schemeClr val="dk1"/>
                        </a:buClr>
                        <a:buSzPts val="1400"/>
                        <a:buFont typeface="Arial"/>
                        <a:buNone/>
                      </a:pPr>
                      <a:r>
                        <a:rPr b="1" lang="en-US" sz="1400">
                          <a:latin typeface="Arial"/>
                          <a:ea typeface="Arial"/>
                          <a:cs typeface="Arial"/>
                          <a:sym typeface="Arial"/>
                        </a:rPr>
                        <a:t>Each team member </a:t>
                      </a:r>
                      <a:r>
                        <a:rPr lang="en-US" sz="1400">
                          <a:latin typeface="Arial"/>
                          <a:ea typeface="Arial"/>
                          <a:cs typeface="Arial"/>
                          <a:sym typeface="Arial"/>
                        </a:rPr>
                        <a:t>will be responsible for 2 API development</a:t>
                      </a:r>
                      <a:endParaRPr sz="1400"/>
                    </a:p>
                  </a:txBody>
                  <a:tcPr marT="47675" marB="47675" marR="95325" marL="95325"/>
                </a:tc>
              </a:tr>
              <a:tr h="1117600">
                <a:tc>
                  <a:txBody>
                    <a:bodyPr/>
                    <a:lstStyle/>
                    <a:p>
                      <a:pPr indent="0" lvl="0" marL="0" marR="0" rtl="0" algn="l">
                        <a:spcBef>
                          <a:spcPts val="0"/>
                        </a:spcBef>
                        <a:spcAft>
                          <a:spcPts val="0"/>
                        </a:spcAft>
                        <a:buNone/>
                      </a:pPr>
                      <a:r>
                        <a:rPr lang="en-US" sz="1400"/>
                        <a:t>11.3-11.9</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APP structure design</a:t>
                      </a:r>
                      <a:endParaRPr/>
                    </a:p>
                    <a:p>
                      <a:pPr indent="0" lvl="0" marL="0" marR="0" rtl="0" algn="l">
                        <a:spcBef>
                          <a:spcPts val="0"/>
                        </a:spcBef>
                        <a:spcAft>
                          <a:spcPts val="0"/>
                        </a:spcAft>
                        <a:buNone/>
                      </a:pPr>
                      <a:r>
                        <a:rPr b="1" lang="en-US" sz="1400">
                          <a:latin typeface="Arial"/>
                          <a:ea typeface="Arial"/>
                          <a:cs typeface="Arial"/>
                          <a:sym typeface="Arial"/>
                        </a:rPr>
                        <a:t>Group discussion</a:t>
                      </a:r>
                      <a:endParaRPr b="1" sz="1400"/>
                    </a:p>
                  </a:txBody>
                  <a:tcPr marT="47675" marB="47675" marR="95325" marL="95325"/>
                </a:tc>
                <a:tc>
                  <a:txBody>
                    <a:bodyPr/>
                    <a:lstStyle/>
                    <a:p>
                      <a:pPr indent="0" lvl="0" marL="0" marR="0" rtl="0" algn="l">
                        <a:spcBef>
                          <a:spcPts val="0"/>
                        </a:spcBef>
                        <a:spcAft>
                          <a:spcPts val="0"/>
                        </a:spcAft>
                        <a:buNone/>
                      </a:pPr>
                      <a:r>
                        <a:rPr lang="en-US" sz="1400"/>
                        <a:t>12.1-12.7</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Implement API into project</a:t>
                      </a:r>
                      <a:endParaRPr/>
                    </a:p>
                    <a:p>
                      <a:pPr indent="0" lvl="0" marL="0" marR="0" rtl="0" algn="l">
                        <a:lnSpc>
                          <a:spcPct val="100000"/>
                        </a:lnSpc>
                        <a:spcBef>
                          <a:spcPts val="0"/>
                        </a:spcBef>
                        <a:spcAft>
                          <a:spcPts val="0"/>
                        </a:spcAft>
                        <a:buClr>
                          <a:schemeClr val="dk1"/>
                        </a:buClr>
                        <a:buSzPts val="1400"/>
                        <a:buFont typeface="Arial"/>
                        <a:buNone/>
                      </a:pPr>
                      <a:r>
                        <a:rPr b="1" lang="en-US" sz="1400">
                          <a:latin typeface="Arial"/>
                          <a:ea typeface="Arial"/>
                          <a:cs typeface="Arial"/>
                          <a:sym typeface="Arial"/>
                        </a:rPr>
                        <a:t>Each team member </a:t>
                      </a:r>
                      <a:r>
                        <a:rPr lang="en-US" sz="1400">
                          <a:latin typeface="Arial"/>
                          <a:ea typeface="Arial"/>
                          <a:cs typeface="Arial"/>
                          <a:sym typeface="Arial"/>
                        </a:rPr>
                        <a:t>will be responsible for 2 API development</a:t>
                      </a:r>
                      <a:endParaRPr sz="1400"/>
                    </a:p>
                  </a:txBody>
                  <a:tcPr marT="47675" marB="47675" marR="95325" marL="95325"/>
                </a:tc>
              </a:tr>
              <a:tr h="795225">
                <a:tc rowSpan="2">
                  <a:txBody>
                    <a:bodyPr/>
                    <a:lstStyle/>
                    <a:p>
                      <a:pPr indent="0" lvl="0" marL="0" marR="0" rtl="0" algn="l">
                        <a:spcBef>
                          <a:spcPts val="0"/>
                        </a:spcBef>
                        <a:spcAft>
                          <a:spcPts val="0"/>
                        </a:spcAft>
                        <a:buNone/>
                      </a:pPr>
                      <a:r>
                        <a:rPr lang="en-US" sz="1400"/>
                        <a:t>11.10-11.23</a:t>
                      </a:r>
                      <a:endParaRPr sz="1400"/>
                    </a:p>
                  </a:txBody>
                  <a:tcPr marT="47675" marB="47675" marR="95325" marL="95325"/>
                </a:tc>
                <a:tc rowSpan="2">
                  <a:txBody>
                    <a:bodyPr/>
                    <a:lstStyle/>
                    <a:p>
                      <a:pPr indent="0" lvl="0" marL="0" marR="0" rtl="0" algn="l">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APP Structural building: Establish every component except API</a:t>
                      </a:r>
                      <a:endParaRPr/>
                    </a:p>
                    <a:p>
                      <a:pPr indent="0" lvl="0" marL="0" marR="0" rtl="0" algn="l">
                        <a:lnSpc>
                          <a:spcPct val="100000"/>
                        </a:lnSpc>
                        <a:spcBef>
                          <a:spcPts val="0"/>
                        </a:spcBef>
                        <a:spcAft>
                          <a:spcPts val="0"/>
                        </a:spcAft>
                        <a:buClr>
                          <a:schemeClr val="dk1"/>
                        </a:buClr>
                        <a:buSzPts val="1400"/>
                        <a:buFont typeface="Arial"/>
                        <a:buNone/>
                      </a:pPr>
                      <a:r>
                        <a:rPr b="1" lang="en-US" sz="1400">
                          <a:latin typeface="Arial"/>
                          <a:ea typeface="Arial"/>
                          <a:cs typeface="Arial"/>
                          <a:sym typeface="Arial"/>
                        </a:rPr>
                        <a:t>Sicheng Chen</a:t>
                      </a:r>
                      <a:r>
                        <a:rPr lang="en-US" sz="1400">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1. Layout UI design</a:t>
                      </a:r>
                      <a:endParaRPr/>
                    </a:p>
                    <a:p>
                      <a:pPr indent="0" lvl="0" marL="0" marR="0" rtl="0" algn="l">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2. Code behind structure setup</a:t>
                      </a:r>
                      <a:endParaRPr/>
                    </a:p>
                    <a:p>
                      <a:pPr indent="0" lvl="0" marL="0" marR="0" rtl="0" algn="l">
                        <a:lnSpc>
                          <a:spcPct val="100000"/>
                        </a:lnSpc>
                        <a:spcBef>
                          <a:spcPts val="0"/>
                        </a:spcBef>
                        <a:spcAft>
                          <a:spcPts val="0"/>
                        </a:spcAft>
                        <a:buClr>
                          <a:schemeClr val="dk1"/>
                        </a:buClr>
                        <a:buSzPts val="1400"/>
                        <a:buFont typeface="Arial"/>
                        <a:buNone/>
                      </a:pPr>
                      <a:r>
                        <a:rPr b="1" lang="en-US" sz="1400">
                          <a:latin typeface="Arial"/>
                          <a:ea typeface="Arial"/>
                          <a:cs typeface="Arial"/>
                          <a:sym typeface="Arial"/>
                        </a:rPr>
                        <a:t>Siyi Du</a:t>
                      </a:r>
                      <a:r>
                        <a:rPr lang="en-US" sz="1400">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1. APP control logic</a:t>
                      </a:r>
                      <a:endParaRPr/>
                    </a:p>
                    <a:p>
                      <a:pPr indent="0" lvl="0" marL="0" marR="0" rtl="0" algn="l">
                        <a:lnSpc>
                          <a:spcPct val="100000"/>
                        </a:lnSpc>
                        <a:spcBef>
                          <a:spcPts val="0"/>
                        </a:spcBef>
                        <a:spcAft>
                          <a:spcPts val="0"/>
                        </a:spcAft>
                        <a:buClr>
                          <a:schemeClr val="dk1"/>
                        </a:buClr>
                        <a:buSzPts val="1400"/>
                        <a:buFont typeface="Arial"/>
                        <a:buNone/>
                      </a:pPr>
                      <a:r>
                        <a:rPr lang="en-US" sz="1400">
                          <a:latin typeface="Arial"/>
                          <a:ea typeface="Arial"/>
                          <a:cs typeface="Arial"/>
                          <a:sym typeface="Arial"/>
                        </a:rPr>
                        <a:t>2. Data storage</a:t>
                      </a:r>
                      <a:endParaRPr/>
                    </a:p>
                  </a:txBody>
                  <a:tcPr marT="47675" marB="47675" marR="95325" marL="95325"/>
                </a:tc>
                <a:tc>
                  <a:txBody>
                    <a:bodyPr/>
                    <a:lstStyle/>
                    <a:p>
                      <a:pPr indent="0" lvl="0" marL="0" marR="0" rtl="0" algn="l">
                        <a:spcBef>
                          <a:spcPts val="0"/>
                        </a:spcBef>
                        <a:spcAft>
                          <a:spcPts val="0"/>
                        </a:spcAft>
                        <a:buNone/>
                      </a:pPr>
                      <a:r>
                        <a:rPr lang="en-US" sz="1400"/>
                        <a:t>12.7-12.10</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Testing</a:t>
                      </a:r>
                      <a:endParaRPr/>
                    </a:p>
                    <a:p>
                      <a:pPr indent="0" lvl="0" marL="0" marR="0" rtl="0" algn="l">
                        <a:spcBef>
                          <a:spcPts val="0"/>
                        </a:spcBef>
                        <a:spcAft>
                          <a:spcPts val="0"/>
                        </a:spcAft>
                        <a:buNone/>
                      </a:pPr>
                      <a:r>
                        <a:rPr b="1" lang="en-US" sz="1400">
                          <a:latin typeface="Arial"/>
                          <a:ea typeface="Arial"/>
                          <a:cs typeface="Arial"/>
                          <a:sym typeface="Arial"/>
                        </a:rPr>
                        <a:t>Sicheng Chen</a:t>
                      </a:r>
                      <a:r>
                        <a:rPr lang="en-US" sz="1400">
                          <a:latin typeface="Arial"/>
                          <a:ea typeface="Arial"/>
                          <a:cs typeface="Arial"/>
                          <a:sym typeface="Arial"/>
                        </a:rPr>
                        <a:t>: JVM Test</a:t>
                      </a:r>
                      <a:endParaRPr/>
                    </a:p>
                    <a:p>
                      <a:pPr indent="0" lvl="0" marL="0" marR="0" rtl="0" algn="l">
                        <a:spcBef>
                          <a:spcPts val="0"/>
                        </a:spcBef>
                        <a:spcAft>
                          <a:spcPts val="0"/>
                        </a:spcAft>
                        <a:buNone/>
                      </a:pPr>
                      <a:r>
                        <a:rPr b="1" lang="en-US" sz="1400">
                          <a:latin typeface="Arial"/>
                          <a:ea typeface="Arial"/>
                          <a:cs typeface="Arial"/>
                          <a:sym typeface="Arial"/>
                        </a:rPr>
                        <a:t>Siyi Du</a:t>
                      </a:r>
                      <a:r>
                        <a:rPr lang="en-US" sz="1400">
                          <a:latin typeface="Arial"/>
                          <a:ea typeface="Arial"/>
                          <a:cs typeface="Arial"/>
                          <a:sym typeface="Arial"/>
                        </a:rPr>
                        <a:t>: Instrument Test</a:t>
                      </a:r>
                      <a:endParaRPr sz="1400"/>
                    </a:p>
                  </a:txBody>
                  <a:tcPr marT="47675" marB="47675" marR="95325" marL="95325"/>
                </a:tc>
              </a:tr>
              <a:tr h="1310000">
                <a:tc vMerge="1"/>
                <a:tc vMerge="1"/>
                <a:tc>
                  <a:txBody>
                    <a:bodyPr/>
                    <a:lstStyle/>
                    <a:p>
                      <a:pPr indent="0" lvl="0" marL="0" marR="0" rtl="0" algn="l">
                        <a:spcBef>
                          <a:spcPts val="0"/>
                        </a:spcBef>
                        <a:spcAft>
                          <a:spcPts val="0"/>
                        </a:spcAft>
                        <a:buNone/>
                      </a:pPr>
                      <a:r>
                        <a:rPr lang="en-US" sz="1400"/>
                        <a:t>12.10-12.16</a:t>
                      </a:r>
                      <a:endParaRPr sz="1400"/>
                    </a:p>
                  </a:txBody>
                  <a:tcPr marT="47675" marB="47675" marR="95325" marL="95325"/>
                </a:tc>
                <a:tc>
                  <a:txBody>
                    <a:bodyPr/>
                    <a:lstStyle/>
                    <a:p>
                      <a:pPr indent="0" lvl="0" marL="0" marR="0" rtl="0" algn="l">
                        <a:spcBef>
                          <a:spcPts val="0"/>
                        </a:spcBef>
                        <a:spcAft>
                          <a:spcPts val="0"/>
                        </a:spcAft>
                        <a:buNone/>
                      </a:pPr>
                      <a:r>
                        <a:rPr lang="en-US" sz="1400">
                          <a:latin typeface="Arial"/>
                          <a:ea typeface="Arial"/>
                          <a:cs typeface="Arial"/>
                          <a:sym typeface="Arial"/>
                        </a:rPr>
                        <a:t>UI Update and other optimizations</a:t>
                      </a:r>
                      <a:endParaRPr sz="1400"/>
                    </a:p>
                  </a:txBody>
                  <a:tcPr marT="47675" marB="47675" marR="95325" marL="953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32F"/>
        </a:solidFill>
      </p:bgPr>
    </p:bg>
    <p:spTree>
      <p:nvGrpSpPr>
        <p:cNvPr id="236" name="Shape 236"/>
        <p:cNvGrpSpPr/>
        <p:nvPr/>
      </p:nvGrpSpPr>
      <p:grpSpPr>
        <a:xfrm>
          <a:off x="0" y="0"/>
          <a:ext cx="0" cy="0"/>
          <a:chOff x="0" y="0"/>
          <a:chExt cx="0" cy="0"/>
        </a:xfrm>
      </p:grpSpPr>
      <p:sp>
        <p:nvSpPr>
          <p:cNvPr id="237" name="Google Shape;237;g29592858d60_1_0"/>
          <p:cNvSpPr txBox="1"/>
          <p:nvPr>
            <p:ph type="title"/>
          </p:nvPr>
        </p:nvSpPr>
        <p:spPr>
          <a:xfrm>
            <a:off x="2020675" y="2211300"/>
            <a:ext cx="7893300" cy="4202700"/>
          </a:xfrm>
          <a:prstGeom prst="rect">
            <a:avLst/>
          </a:prstGeom>
          <a:noFill/>
          <a:ln>
            <a:noFill/>
          </a:ln>
        </p:spPr>
        <p:txBody>
          <a:bodyPr anchorCtr="0" anchor="ctr" bIns="45700" lIns="91425" spcFirstLastPara="1" rIns="91425" wrap="square" tIns="45700">
            <a:normAutofit fontScale="90000"/>
          </a:bodyPr>
          <a:lstStyle/>
          <a:p>
            <a:pPr indent="-342900" lvl="0" marL="457200" rtl="0" algn="l">
              <a:lnSpc>
                <a:spcPct val="90000"/>
              </a:lnSpc>
              <a:spcBef>
                <a:spcPts val="0"/>
              </a:spcBef>
              <a:spcAft>
                <a:spcPts val="0"/>
              </a:spcAft>
              <a:buClr>
                <a:schemeClr val="lt1"/>
              </a:buClr>
              <a:buSzPct val="100000"/>
              <a:buAutoNum type="arabicPeriod"/>
            </a:pPr>
            <a:r>
              <a:rPr lang="en-US" sz="2000">
                <a:solidFill>
                  <a:schemeClr val="lt1"/>
                </a:solidFill>
              </a:rPr>
              <a:t>UI Design Tool : Modao </a:t>
            </a:r>
            <a:r>
              <a:rPr lang="en-US" sz="2000">
                <a:solidFill>
                  <a:schemeClr val="lt1"/>
                </a:solidFill>
              </a:rPr>
              <a:t> </a:t>
            </a:r>
            <a:r>
              <a:rPr lang="en-US" sz="2000" u="sng">
                <a:solidFill>
                  <a:schemeClr val="hlink"/>
                </a:solidFill>
                <a:hlinkClick r:id="rId3"/>
              </a:rPr>
              <a:t>https://modao.cc/brand</a:t>
            </a: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a:p>
            <a:pPr indent="-342900" lvl="0" marL="457200" rtl="0" algn="l">
              <a:lnSpc>
                <a:spcPct val="90000"/>
              </a:lnSpc>
              <a:spcBef>
                <a:spcPts val="0"/>
              </a:spcBef>
              <a:spcAft>
                <a:spcPts val="0"/>
              </a:spcAft>
              <a:buClr>
                <a:schemeClr val="lt1"/>
              </a:buClr>
              <a:buSzPct val="100000"/>
              <a:buAutoNum type="arabicPeriod"/>
            </a:pPr>
            <a:r>
              <a:rPr lang="en-US" sz="2000">
                <a:solidFill>
                  <a:schemeClr val="lt1"/>
                </a:solidFill>
              </a:rPr>
              <a:t>Booking.com API : </a:t>
            </a:r>
            <a:r>
              <a:rPr lang="en-US" sz="2000" u="sng">
                <a:solidFill>
                  <a:schemeClr val="hlink"/>
                </a:solidFill>
                <a:hlinkClick r:id="rId4"/>
              </a:rPr>
              <a:t>https://developers.booking.com/api/index.html</a:t>
            </a:r>
            <a:endParaRPr sz="2000">
              <a:solidFill>
                <a:schemeClr val="lt1"/>
              </a:solidFill>
            </a:endParaRPr>
          </a:p>
          <a:p>
            <a:pPr indent="-342900" lvl="0" marL="457200" rtl="0" algn="l">
              <a:lnSpc>
                <a:spcPct val="90000"/>
              </a:lnSpc>
              <a:spcBef>
                <a:spcPts val="0"/>
              </a:spcBef>
              <a:spcAft>
                <a:spcPts val="0"/>
              </a:spcAft>
              <a:buClr>
                <a:schemeClr val="lt1"/>
              </a:buClr>
              <a:buSzPct val="100000"/>
              <a:buAutoNum type="arabicPeriod"/>
            </a:pPr>
            <a:r>
              <a:rPr lang="en-US" sz="2000">
                <a:solidFill>
                  <a:schemeClr val="lt1"/>
                </a:solidFill>
              </a:rPr>
              <a:t>Ski API : </a:t>
            </a:r>
            <a:r>
              <a:rPr lang="en-US" sz="2000" u="sng">
                <a:solidFill>
                  <a:schemeClr val="hlink"/>
                </a:solidFill>
                <a:hlinkClick r:id="rId5"/>
              </a:rPr>
              <a:t>https://skiapi.com/</a:t>
            </a:r>
            <a:endParaRPr sz="2000">
              <a:solidFill>
                <a:schemeClr val="lt1"/>
              </a:solidFill>
            </a:endParaRPr>
          </a:p>
          <a:p>
            <a:pPr indent="-342900" lvl="0" marL="457200" rtl="0" algn="l">
              <a:lnSpc>
                <a:spcPct val="90000"/>
              </a:lnSpc>
              <a:spcBef>
                <a:spcPts val="0"/>
              </a:spcBef>
              <a:spcAft>
                <a:spcPts val="0"/>
              </a:spcAft>
              <a:buClr>
                <a:schemeClr val="lt1"/>
              </a:buClr>
              <a:buSzPct val="100000"/>
              <a:buAutoNum type="arabicPeriod"/>
            </a:pPr>
            <a:r>
              <a:rPr lang="en-US" sz="2000">
                <a:solidFill>
                  <a:schemeClr val="lt1"/>
                </a:solidFill>
              </a:rPr>
              <a:t>OpenWeather : </a:t>
            </a:r>
            <a:r>
              <a:rPr lang="en-US" sz="2000" u="sng">
                <a:solidFill>
                  <a:schemeClr val="hlink"/>
                </a:solidFill>
                <a:hlinkClick r:id="rId6"/>
              </a:rPr>
              <a:t>https://openweathermap.org/api</a:t>
            </a:r>
            <a:endParaRPr sz="2000">
              <a:solidFill>
                <a:schemeClr val="lt1"/>
              </a:solidFill>
            </a:endParaRPr>
          </a:p>
          <a:p>
            <a:pPr indent="-331470" lvl="0" marL="457200" rtl="0" algn="l">
              <a:lnSpc>
                <a:spcPct val="90000"/>
              </a:lnSpc>
              <a:spcBef>
                <a:spcPts val="0"/>
              </a:spcBef>
              <a:spcAft>
                <a:spcPts val="0"/>
              </a:spcAft>
              <a:buClr>
                <a:schemeClr val="lt1"/>
              </a:buClr>
              <a:buSzPct val="90000"/>
              <a:buAutoNum type="arabicPeriod"/>
            </a:pPr>
            <a:r>
              <a:rPr lang="en-US" sz="2000">
                <a:solidFill>
                  <a:schemeClr val="lt1"/>
                </a:solidFill>
              </a:rPr>
              <a:t>Google Map API : </a:t>
            </a:r>
            <a:r>
              <a:rPr lang="en-US" sz="2000" u="sng">
                <a:solidFill>
                  <a:schemeClr val="hlink"/>
                </a:solidFill>
                <a:hlinkClick r:id="rId7"/>
              </a:rPr>
              <a:t>https://developers.google.com/maps/documentation/javascript/examples/layer-traffic</a:t>
            </a:r>
            <a:br>
              <a:rPr lang="en-US" sz="1800">
                <a:solidFill>
                  <a:schemeClr val="lt1"/>
                </a:solidFill>
                <a:latin typeface="Arial"/>
                <a:ea typeface="Arial"/>
                <a:cs typeface="Arial"/>
                <a:sym typeface="Arial"/>
              </a:rPr>
            </a:br>
            <a:br>
              <a:rPr lang="en-US" sz="1800">
                <a:solidFill>
                  <a:schemeClr val="lt1"/>
                </a:solidFill>
                <a:latin typeface="Arial"/>
                <a:ea typeface="Arial"/>
                <a:cs typeface="Arial"/>
                <a:sym typeface="Arial"/>
              </a:rPr>
            </a:br>
            <a:br>
              <a:rPr b="0" i="0" lang="en-US" sz="1800" u="none" strike="noStrike">
                <a:solidFill>
                  <a:srgbClr val="000000"/>
                </a:solidFill>
                <a:latin typeface="Arial"/>
                <a:ea typeface="Arial"/>
                <a:cs typeface="Arial"/>
                <a:sym typeface="Arial"/>
              </a:rPr>
            </a:br>
            <a:br>
              <a:rPr b="0" i="0" lang="en-US" sz="1800" u="none" strike="noStrike">
                <a:solidFill>
                  <a:srgbClr val="000000"/>
                </a:solidFill>
                <a:latin typeface="Arial"/>
                <a:ea typeface="Arial"/>
                <a:cs typeface="Arial"/>
                <a:sym typeface="Arial"/>
              </a:rPr>
            </a:br>
            <a:br>
              <a:rPr b="0" i="0" lang="en-US" sz="1800" u="none" strike="noStrike">
                <a:solidFill>
                  <a:srgbClr val="000000"/>
                </a:solidFill>
                <a:latin typeface="Arial"/>
                <a:ea typeface="Arial"/>
                <a:cs typeface="Arial"/>
                <a:sym typeface="Arial"/>
              </a:rPr>
            </a:br>
            <a:br>
              <a:rPr b="0" lang="en-US" sz="900"/>
            </a:br>
            <a:br>
              <a:rPr lang="en-US" sz="900"/>
            </a:br>
            <a:br>
              <a:rPr lang="en-US" sz="1800">
                <a:latin typeface="Arial"/>
                <a:ea typeface="Arial"/>
                <a:cs typeface="Arial"/>
                <a:sym typeface="Arial"/>
              </a:rPr>
            </a:br>
            <a:br>
              <a:rPr lang="en-US" sz="1800">
                <a:latin typeface="Arial"/>
                <a:ea typeface="Arial"/>
                <a:cs typeface="Arial"/>
                <a:sym typeface="Arial"/>
              </a:rPr>
            </a:br>
            <a:endParaRPr/>
          </a:p>
        </p:txBody>
      </p:sp>
      <p:sp>
        <p:nvSpPr>
          <p:cNvPr id="238" name="Google Shape;238;g29592858d60_1_0"/>
          <p:cNvSpPr txBox="1"/>
          <p:nvPr/>
        </p:nvSpPr>
        <p:spPr>
          <a:xfrm>
            <a:off x="4148563" y="1131710"/>
            <a:ext cx="3637500" cy="5787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200"/>
              <a:buFont typeface="Arial"/>
              <a:buNone/>
            </a:pPr>
            <a:r>
              <a:rPr lang="en-US" sz="3200">
                <a:solidFill>
                  <a:schemeClr val="lt1"/>
                </a:solidFill>
              </a:rPr>
              <a:t>Reference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2"/>
          <p:cNvPicPr preferRelativeResize="0"/>
          <p:nvPr/>
        </p:nvPicPr>
        <p:blipFill rotWithShape="1">
          <a:blip r:embed="rId3">
            <a:alphaModFix amt="50000"/>
          </a:blip>
          <a:srcRect b="4251" l="0" r="0" t="0"/>
          <a:stretch/>
        </p:blipFill>
        <p:spPr>
          <a:xfrm>
            <a:off x="1050" y="0"/>
            <a:ext cx="12189899" cy="6858000"/>
          </a:xfrm>
          <a:prstGeom prst="rect">
            <a:avLst/>
          </a:prstGeom>
          <a:noFill/>
          <a:ln>
            <a:noFill/>
          </a:ln>
        </p:spPr>
      </p:pic>
      <p:sp>
        <p:nvSpPr>
          <p:cNvPr id="166" name="Google Shape;166;p2"/>
          <p:cNvSpPr txBox="1"/>
          <p:nvPr>
            <p:ph type="title"/>
          </p:nvPr>
        </p:nvSpPr>
        <p:spPr>
          <a:xfrm>
            <a:off x="543628" y="610602"/>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6600">
                <a:latin typeface="Arial"/>
                <a:ea typeface="Arial"/>
                <a:cs typeface="Arial"/>
                <a:sym typeface="Arial"/>
              </a:rPr>
              <a:t>1. Introduction</a:t>
            </a:r>
            <a:br>
              <a:rPr lang="en-US" sz="1800">
                <a:latin typeface="Arial"/>
                <a:ea typeface="Arial"/>
                <a:cs typeface="Arial"/>
                <a:sym typeface="Arial"/>
              </a:rPr>
            </a:br>
            <a:endParaRPr/>
          </a:p>
        </p:txBody>
      </p:sp>
      <p:sp>
        <p:nvSpPr>
          <p:cNvPr id="167" name="Google Shape;167;p2"/>
          <p:cNvSpPr txBox="1"/>
          <p:nvPr/>
        </p:nvSpPr>
        <p:spPr>
          <a:xfrm>
            <a:off x="805750" y="1936175"/>
            <a:ext cx="10253400" cy="41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Roboto"/>
                <a:ea typeface="Roboto"/>
                <a:cs typeface="Roboto"/>
                <a:sym typeface="Roboto"/>
              </a:rPr>
              <a:t>ShouldiSki is an App developed for skiing. The app uses data from prominent hotel booking platforms and ski resort websites, offering users  crowd information. Before you even consider checking your map, gauge the potential crowding, understand the prevailing weather, and get insights on ski track conditions, all through a mobile interface designed for on-the-go checks. Leveraging third-party libraries like Booking.com, this app provides skiers with accurate, consolidated information, free them from</a:t>
            </a:r>
            <a:r>
              <a:rPr lang="en-US" sz="2400">
                <a:solidFill>
                  <a:schemeClr val="dk1"/>
                </a:solidFill>
                <a:latin typeface="Roboto"/>
                <a:ea typeface="Roboto"/>
                <a:cs typeface="Roboto"/>
                <a:sym typeface="Roboto"/>
              </a:rPr>
              <a:t> situation of short of exceptional</a:t>
            </a:r>
            <a:r>
              <a:rPr lang="en-US" sz="2400">
                <a:solidFill>
                  <a:schemeClr val="dk1"/>
                </a:solidFill>
                <a:latin typeface="Roboto"/>
                <a:ea typeface="Roboto"/>
                <a:cs typeface="Roboto"/>
                <a:sym typeface="Roboto"/>
              </a:rPr>
              <a:t>.</a:t>
            </a:r>
            <a:endParaRPr sz="4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
          <p:cNvPicPr preferRelativeResize="0"/>
          <p:nvPr/>
        </p:nvPicPr>
        <p:blipFill rotWithShape="1">
          <a:blip r:embed="rId3">
            <a:alphaModFix amt="50000"/>
          </a:blip>
          <a:srcRect b="4251" l="0" r="0" t="0"/>
          <a:stretch/>
        </p:blipFill>
        <p:spPr>
          <a:xfrm>
            <a:off x="1050" y="0"/>
            <a:ext cx="12189899" cy="6858000"/>
          </a:xfrm>
          <a:prstGeom prst="rect">
            <a:avLst/>
          </a:prstGeom>
          <a:noFill/>
          <a:ln>
            <a:noFill/>
          </a:ln>
        </p:spPr>
      </p:pic>
      <p:sp>
        <p:nvSpPr>
          <p:cNvPr id="173" name="Google Shape;173;p3"/>
          <p:cNvSpPr txBox="1"/>
          <p:nvPr>
            <p:ph type="title"/>
          </p:nvPr>
        </p:nvSpPr>
        <p:spPr>
          <a:xfrm>
            <a:off x="838200" y="365125"/>
            <a:ext cx="10515600" cy="1000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2. Persona, Scenario and requi</a:t>
            </a:r>
            <a:r>
              <a:rPr lang="en-US" sz="3600"/>
              <a:t>r</a:t>
            </a:r>
            <a:r>
              <a:rPr lang="en-US" sz="3600">
                <a:latin typeface="Arial"/>
                <a:ea typeface="Arial"/>
                <a:cs typeface="Arial"/>
                <a:sym typeface="Arial"/>
              </a:rPr>
              <a:t>ements</a:t>
            </a:r>
            <a:br>
              <a:rPr lang="en-US" sz="1800">
                <a:latin typeface="Arial"/>
                <a:ea typeface="Arial"/>
                <a:cs typeface="Arial"/>
                <a:sym typeface="Arial"/>
              </a:rPr>
            </a:br>
            <a:endParaRPr/>
          </a:p>
        </p:txBody>
      </p:sp>
      <p:sp>
        <p:nvSpPr>
          <p:cNvPr id="174" name="Google Shape;174;p3"/>
          <p:cNvSpPr txBox="1"/>
          <p:nvPr/>
        </p:nvSpPr>
        <p:spPr>
          <a:xfrm>
            <a:off x="904200" y="1463850"/>
            <a:ext cx="5102400" cy="45447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b="1" lang="en-US" sz="2350">
                <a:solidFill>
                  <a:schemeClr val="dk1"/>
                </a:solidFill>
                <a:latin typeface="Roboto"/>
                <a:ea typeface="Roboto"/>
                <a:cs typeface="Roboto"/>
                <a:sym typeface="Roboto"/>
              </a:rPr>
              <a:t>Emily, The Weekend Warrior</a:t>
            </a:r>
            <a:endParaRPr b="1" sz="2350">
              <a:solidFill>
                <a:schemeClr val="dk1"/>
              </a:solidFill>
              <a:latin typeface="Roboto"/>
              <a:ea typeface="Roboto"/>
              <a:cs typeface="Roboto"/>
              <a:sym typeface="Roboto"/>
            </a:endParaRPr>
          </a:p>
          <a:p>
            <a:pPr indent="-349250" lvl="0" marL="457200" rtl="0" algn="l">
              <a:lnSpc>
                <a:spcPct val="115000"/>
              </a:lnSpc>
              <a:spcBef>
                <a:spcPts val="40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Age: 28</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Occupation: Marketing Specialist</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Technology Proficiency: High</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Skiing Experience: Intermediate</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Goals: Wants to make the most out of her short ski trips during the weekends.</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Scenario: Emily plans her ski trips spontaneously, depending on her work schedule. She needs up-to-date information to make quick decisions.</a:t>
            </a:r>
            <a:endParaRPr sz="19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
        <p:nvSpPr>
          <p:cNvPr id="175" name="Google Shape;175;p3"/>
          <p:cNvSpPr txBox="1"/>
          <p:nvPr/>
        </p:nvSpPr>
        <p:spPr>
          <a:xfrm>
            <a:off x="6251400" y="1463850"/>
            <a:ext cx="5102400" cy="45447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None/>
            </a:pPr>
            <a:r>
              <a:rPr b="1" lang="en-US" sz="2350">
                <a:solidFill>
                  <a:schemeClr val="dk1"/>
                </a:solidFill>
                <a:latin typeface="Roboto"/>
                <a:ea typeface="Roboto"/>
                <a:cs typeface="Roboto"/>
                <a:sym typeface="Roboto"/>
              </a:rPr>
              <a:t>David, The Family Man</a:t>
            </a:r>
            <a:endParaRPr b="1" sz="2350">
              <a:solidFill>
                <a:schemeClr val="dk1"/>
              </a:solidFill>
              <a:latin typeface="Roboto"/>
              <a:ea typeface="Roboto"/>
              <a:cs typeface="Roboto"/>
              <a:sym typeface="Roboto"/>
            </a:endParaRPr>
          </a:p>
          <a:p>
            <a:pPr indent="-349250" lvl="0" marL="457200" rtl="0" algn="l">
              <a:lnSpc>
                <a:spcPct val="115000"/>
              </a:lnSpc>
              <a:spcBef>
                <a:spcPts val="40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Age: 35</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Occupation: Software Engineer</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Technology Proficiency: High</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Skiing Experience: Beginner (Family trips)</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Goals: Ensure a safe and enjoyable skiing experience for his wife and two young children.</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Scenario: David plans his family ski trips months in advance. He needs to ensure the conditions are perfect for his family, especially his children.</a:t>
            </a:r>
            <a:endParaRPr b="1" sz="255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4"/>
          <p:cNvPicPr preferRelativeResize="0"/>
          <p:nvPr/>
        </p:nvPicPr>
        <p:blipFill rotWithShape="1">
          <a:blip r:embed="rId3">
            <a:alphaModFix amt="50000"/>
          </a:blip>
          <a:srcRect b="4251" l="0" r="0" t="0"/>
          <a:stretch/>
        </p:blipFill>
        <p:spPr>
          <a:xfrm>
            <a:off x="1050" y="0"/>
            <a:ext cx="12189899" cy="6858000"/>
          </a:xfrm>
          <a:prstGeom prst="rect">
            <a:avLst/>
          </a:prstGeom>
          <a:noFill/>
          <a:ln>
            <a:noFill/>
          </a:ln>
        </p:spPr>
      </p:pic>
      <p:sp>
        <p:nvSpPr>
          <p:cNvPr id="181" name="Google Shape;181;p4"/>
          <p:cNvSpPr txBox="1"/>
          <p:nvPr/>
        </p:nvSpPr>
        <p:spPr>
          <a:xfrm>
            <a:off x="887775" y="886050"/>
            <a:ext cx="9729300" cy="5085900"/>
          </a:xfrm>
          <a:prstGeom prst="rect">
            <a:avLst/>
          </a:prstGeom>
          <a:noFill/>
          <a:ln>
            <a:noFill/>
          </a:ln>
        </p:spPr>
        <p:txBody>
          <a:bodyPr anchorCtr="0" anchor="t" bIns="91425" lIns="91425" spcFirstLastPara="1" rIns="91425" wrap="square" tIns="91425">
            <a:noAutofit/>
          </a:bodyPr>
          <a:lstStyle/>
          <a:p>
            <a:pPr indent="0" lvl="0" marL="0" rtl="0" algn="l">
              <a:lnSpc>
                <a:spcPct val="160000"/>
              </a:lnSpc>
              <a:spcBef>
                <a:spcPts val="1400"/>
              </a:spcBef>
              <a:spcAft>
                <a:spcPts val="0"/>
              </a:spcAft>
              <a:buClr>
                <a:schemeClr val="dk1"/>
              </a:buClr>
              <a:buSzPts val="1100"/>
              <a:buFont typeface="Arial"/>
              <a:buNone/>
            </a:pPr>
            <a:r>
              <a:rPr b="1" lang="en-US" sz="2350">
                <a:solidFill>
                  <a:schemeClr val="dk1"/>
                </a:solidFill>
                <a:latin typeface="Roboto"/>
                <a:ea typeface="Roboto"/>
                <a:cs typeface="Roboto"/>
                <a:sym typeface="Roboto"/>
              </a:rPr>
              <a:t>Sarah, The Seasoned Skier</a:t>
            </a:r>
            <a:endParaRPr b="1" sz="2350">
              <a:solidFill>
                <a:schemeClr val="dk1"/>
              </a:solidFill>
              <a:latin typeface="Roboto"/>
              <a:ea typeface="Roboto"/>
              <a:cs typeface="Roboto"/>
              <a:sym typeface="Roboto"/>
            </a:endParaRPr>
          </a:p>
          <a:p>
            <a:pPr indent="-349250" lvl="0" marL="457200" rtl="0" algn="l">
              <a:lnSpc>
                <a:spcPct val="115000"/>
              </a:lnSpc>
              <a:spcBef>
                <a:spcPts val="40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Age: 45</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Occupation: Freelancer Photographer</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Technology Proficiency: Moderate</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Skiing Experience: Expert</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Goals: Find less crowded slopes to practice and capture beautiful moments.</a:t>
            </a:r>
            <a:endParaRPr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lang="en-US" sz="1900">
                <a:solidFill>
                  <a:schemeClr val="dk1"/>
                </a:solidFill>
                <a:latin typeface="Roboto"/>
                <a:ea typeface="Roboto"/>
                <a:cs typeface="Roboto"/>
                <a:sym typeface="Roboto"/>
              </a:rPr>
              <a:t>Scenario: Sarah is flexible with her time and goes skiing frequently. She’s looking for real-time crowd information and ski track conditions to find the perfect spot.</a:t>
            </a:r>
            <a:endParaRPr sz="19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29592858d60_2_0"/>
          <p:cNvPicPr preferRelativeResize="0"/>
          <p:nvPr/>
        </p:nvPicPr>
        <p:blipFill rotWithShape="1">
          <a:blip r:embed="rId3">
            <a:alphaModFix amt="50000"/>
          </a:blip>
          <a:srcRect b="4251" l="0" r="0" t="0"/>
          <a:stretch/>
        </p:blipFill>
        <p:spPr>
          <a:xfrm>
            <a:off x="1050" y="0"/>
            <a:ext cx="12189899" cy="6858000"/>
          </a:xfrm>
          <a:prstGeom prst="rect">
            <a:avLst/>
          </a:prstGeom>
          <a:noFill/>
          <a:ln>
            <a:noFill/>
          </a:ln>
        </p:spPr>
      </p:pic>
      <p:sp>
        <p:nvSpPr>
          <p:cNvPr id="187" name="Google Shape;187;g29592858d60_2_0"/>
          <p:cNvSpPr txBox="1"/>
          <p:nvPr/>
        </p:nvSpPr>
        <p:spPr>
          <a:xfrm>
            <a:off x="395600" y="901425"/>
            <a:ext cx="11665200" cy="439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US" sz="2000">
                <a:solidFill>
                  <a:schemeClr val="dk1"/>
                </a:solidFill>
                <a:latin typeface="Roboto"/>
                <a:ea typeface="Roboto"/>
                <a:cs typeface="Roboto"/>
                <a:sym typeface="Roboto"/>
              </a:rPr>
              <a:t>Must-Haves (MVP)</a:t>
            </a:r>
            <a:endParaRPr sz="2000">
              <a:solidFill>
                <a:schemeClr val="dk1"/>
              </a:solidFill>
              <a:latin typeface="Roboto"/>
              <a:ea typeface="Roboto"/>
              <a:cs typeface="Roboto"/>
              <a:sym typeface="Roboto"/>
            </a:endParaRPr>
          </a:p>
          <a:p>
            <a:pPr indent="-228600" lvl="0" marL="457200" rtl="0" algn="l">
              <a:lnSpc>
                <a:spcPct val="115000"/>
              </a:lnSpc>
              <a:spcBef>
                <a:spcPts val="200"/>
              </a:spcBef>
              <a:spcAft>
                <a:spcPts val="0"/>
              </a:spcAft>
              <a:buClr>
                <a:schemeClr val="dk1"/>
              </a:buClr>
              <a:buSzPts val="2000"/>
              <a:buFont typeface="Roboto"/>
              <a:buNone/>
            </a:pPr>
            <a:r>
              <a:rPr lang="en-US" sz="2000">
                <a:solidFill>
                  <a:schemeClr val="dk1"/>
                </a:solidFill>
                <a:latin typeface="Roboto"/>
                <a:ea typeface="Roboto"/>
                <a:cs typeface="Roboto"/>
                <a:sym typeface="Roboto"/>
              </a:rPr>
              <a:t>Real-time Crowd Index:</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want to view the real-time crowd index of ski resorts so that I can avoid crowded areas.</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All Personas</a:t>
            </a:r>
            <a:endParaRPr sz="20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2000"/>
              <a:buFont typeface="Roboto"/>
              <a:buNone/>
            </a:pPr>
            <a:r>
              <a:rPr lang="en-US" sz="2000">
                <a:solidFill>
                  <a:schemeClr val="dk1"/>
                </a:solidFill>
                <a:latin typeface="Roboto"/>
                <a:ea typeface="Roboto"/>
                <a:cs typeface="Roboto"/>
                <a:sym typeface="Roboto"/>
              </a:rPr>
              <a:t>Weather Information:</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need up-to-date weather information of the ski resort so that I can prepare accordingly.</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Emily, David</a:t>
            </a:r>
            <a:endParaRPr sz="20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2000"/>
              <a:buFont typeface="Roboto"/>
              <a:buNone/>
            </a:pPr>
            <a:r>
              <a:rPr lang="en-US" sz="2000">
                <a:solidFill>
                  <a:schemeClr val="dk1"/>
                </a:solidFill>
                <a:latin typeface="Roboto"/>
                <a:ea typeface="Roboto"/>
                <a:cs typeface="Roboto"/>
                <a:sym typeface="Roboto"/>
              </a:rPr>
              <a:t>Ski Track Conditions:</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want to check the current ski track conditions to ensure they are safe and match my skiing skill level.</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David, Sarah</a:t>
            </a:r>
            <a:endParaRPr sz="20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5"/>
          <p:cNvPicPr preferRelativeResize="0"/>
          <p:nvPr/>
        </p:nvPicPr>
        <p:blipFill rotWithShape="1">
          <a:blip r:embed="rId3">
            <a:alphaModFix amt="50000"/>
          </a:blip>
          <a:srcRect b="4251" l="0" r="0" t="0"/>
          <a:stretch/>
        </p:blipFill>
        <p:spPr>
          <a:xfrm>
            <a:off x="1050" y="0"/>
            <a:ext cx="12189899" cy="6858000"/>
          </a:xfrm>
          <a:prstGeom prst="rect">
            <a:avLst/>
          </a:prstGeom>
          <a:noFill/>
          <a:ln>
            <a:noFill/>
          </a:ln>
        </p:spPr>
      </p:pic>
      <p:sp>
        <p:nvSpPr>
          <p:cNvPr id="193" name="Google Shape;193;p5"/>
          <p:cNvSpPr txBox="1"/>
          <p:nvPr/>
        </p:nvSpPr>
        <p:spPr>
          <a:xfrm>
            <a:off x="562950" y="617550"/>
            <a:ext cx="5410800" cy="5622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US" sz="2000">
                <a:solidFill>
                  <a:schemeClr val="dk1"/>
                </a:solidFill>
                <a:latin typeface="Roboto"/>
                <a:ea typeface="Roboto"/>
                <a:cs typeface="Roboto"/>
                <a:sym typeface="Roboto"/>
              </a:rPr>
              <a:t>Want-to-Haves</a:t>
            </a:r>
            <a:endParaRPr sz="2000">
              <a:solidFill>
                <a:schemeClr val="dk1"/>
              </a:solidFill>
              <a:latin typeface="Roboto"/>
              <a:ea typeface="Roboto"/>
              <a:cs typeface="Roboto"/>
              <a:sym typeface="Roboto"/>
            </a:endParaRPr>
          </a:p>
          <a:p>
            <a:pPr indent="-228600" lvl="0" marL="457200" rtl="0" algn="l">
              <a:lnSpc>
                <a:spcPct val="115000"/>
              </a:lnSpc>
              <a:spcBef>
                <a:spcPts val="200"/>
              </a:spcBef>
              <a:spcAft>
                <a:spcPts val="0"/>
              </a:spcAft>
              <a:buClr>
                <a:schemeClr val="dk1"/>
              </a:buClr>
              <a:buSzPts val="2000"/>
              <a:buFont typeface="Roboto"/>
              <a:buNone/>
            </a:pPr>
            <a:r>
              <a:rPr lang="en-US" sz="2000">
                <a:solidFill>
                  <a:schemeClr val="dk1"/>
                </a:solidFill>
                <a:latin typeface="Roboto"/>
                <a:ea typeface="Roboto"/>
                <a:cs typeface="Roboto"/>
                <a:sym typeface="Roboto"/>
              </a:rPr>
              <a:t>Distance Calculator:</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want to know the distance from my current location </a:t>
            </a:r>
            <a:endParaRPr sz="2200"/>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to the ski resort so that I can plan my travel time.</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Emily, David</a:t>
            </a:r>
            <a:endParaRPr sz="20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2000"/>
              <a:buFont typeface="Roboto"/>
              <a:buNone/>
            </a:pPr>
            <a:r>
              <a:rPr lang="en-US" sz="2000">
                <a:solidFill>
                  <a:schemeClr val="dk1"/>
                </a:solidFill>
                <a:latin typeface="Roboto"/>
                <a:ea typeface="Roboto"/>
                <a:cs typeface="Roboto"/>
                <a:sym typeface="Roboto"/>
              </a:rPr>
              <a:t>User Reviews and Ratings:</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want to see reviews and ratings of ski tracks from other skiers to get insights on their experiences.</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Sarah, Emily</a:t>
            </a:r>
            <a:endParaRPr sz="20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
        <p:nvSpPr>
          <p:cNvPr id="194" name="Google Shape;194;p5"/>
          <p:cNvSpPr txBox="1"/>
          <p:nvPr/>
        </p:nvSpPr>
        <p:spPr>
          <a:xfrm>
            <a:off x="6564500" y="648000"/>
            <a:ext cx="5037000" cy="556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US" sz="2000">
                <a:solidFill>
                  <a:schemeClr val="dk1"/>
                </a:solidFill>
                <a:latin typeface="Roboto"/>
                <a:ea typeface="Roboto"/>
                <a:cs typeface="Roboto"/>
                <a:sym typeface="Roboto"/>
              </a:rPr>
              <a:t>Nice-to-Haves</a:t>
            </a:r>
            <a:endParaRPr sz="2000">
              <a:solidFill>
                <a:schemeClr val="dk1"/>
              </a:solidFill>
              <a:latin typeface="Roboto"/>
              <a:ea typeface="Roboto"/>
              <a:cs typeface="Roboto"/>
              <a:sym typeface="Roboto"/>
            </a:endParaRPr>
          </a:p>
          <a:p>
            <a:pPr indent="-228600" lvl="0" marL="457200" rtl="0" algn="l">
              <a:lnSpc>
                <a:spcPct val="115000"/>
              </a:lnSpc>
              <a:spcBef>
                <a:spcPts val="200"/>
              </a:spcBef>
              <a:spcAft>
                <a:spcPts val="0"/>
              </a:spcAft>
              <a:buClr>
                <a:schemeClr val="dk1"/>
              </a:buClr>
              <a:buSzPts val="2000"/>
              <a:buFont typeface="Roboto"/>
              <a:buNone/>
            </a:pPr>
            <a:r>
              <a:rPr lang="en-US" sz="2000">
                <a:solidFill>
                  <a:schemeClr val="dk1"/>
                </a:solidFill>
                <a:latin typeface="Roboto"/>
                <a:ea typeface="Roboto"/>
                <a:cs typeface="Roboto"/>
                <a:sym typeface="Roboto"/>
              </a:rPr>
              <a:t>Personalized Recommendations:</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would like personalized recommendations for ski tracks based on my skill level and preferences.</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Emily, Sarah</a:t>
            </a:r>
            <a:endParaRPr sz="20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ts val="2000"/>
              <a:buFont typeface="Roboto"/>
              <a:buNone/>
            </a:pPr>
            <a:r>
              <a:rPr lang="en-US" sz="2000">
                <a:solidFill>
                  <a:schemeClr val="dk1"/>
                </a:solidFill>
                <a:latin typeface="Roboto"/>
                <a:ea typeface="Roboto"/>
                <a:cs typeface="Roboto"/>
                <a:sym typeface="Roboto"/>
              </a:rPr>
              <a:t>Social Sharing:</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As a user, I want to share my skiing experiences and track conditions with my friends or on social media.</a:t>
            </a:r>
            <a:endParaRPr sz="2000">
              <a:solidFill>
                <a:schemeClr val="dk1"/>
              </a:solidFill>
              <a:latin typeface="Roboto"/>
              <a:ea typeface="Roboto"/>
              <a:cs typeface="Roboto"/>
              <a:sym typeface="Roboto"/>
            </a:endParaRPr>
          </a:p>
          <a:p>
            <a:pPr indent="-355600" lvl="1" marL="914400" rtl="0" algn="l">
              <a:lnSpc>
                <a:spcPct val="115000"/>
              </a:lnSpc>
              <a:spcBef>
                <a:spcPts val="0"/>
              </a:spcBef>
              <a:spcAft>
                <a:spcPts val="0"/>
              </a:spcAft>
              <a:buClr>
                <a:schemeClr val="dk1"/>
              </a:buClr>
              <a:buSzPts val="2000"/>
              <a:buFont typeface="Roboto"/>
              <a:buChar char="●"/>
            </a:pPr>
            <a:r>
              <a:rPr lang="en-US" sz="2000">
                <a:solidFill>
                  <a:schemeClr val="dk1"/>
                </a:solidFill>
                <a:latin typeface="Roboto"/>
                <a:ea typeface="Roboto"/>
                <a:cs typeface="Roboto"/>
                <a:sym typeface="Roboto"/>
              </a:rPr>
              <a:t>Related to: Sarah, Emily</a:t>
            </a:r>
            <a:endParaRPr sz="20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g295249d482c_6_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g295249d482c_6_0"/>
          <p:cNvSpPr/>
          <p:nvPr/>
        </p:nvSpPr>
        <p:spPr>
          <a:xfrm>
            <a:off x="-1" y="1"/>
            <a:ext cx="5444565" cy="6858000"/>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g295249d482c_6_0"/>
          <p:cNvSpPr txBox="1"/>
          <p:nvPr>
            <p:ph type="title"/>
          </p:nvPr>
        </p:nvSpPr>
        <p:spPr>
          <a:xfrm>
            <a:off x="903504" y="764895"/>
            <a:ext cx="3637500" cy="57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Arial"/>
              <a:buNone/>
            </a:pPr>
            <a:r>
              <a:rPr lang="en-US" sz="3200">
                <a:solidFill>
                  <a:schemeClr val="lt1"/>
                </a:solidFill>
              </a:rPr>
              <a:t>API Usage</a:t>
            </a:r>
            <a:endParaRPr sz="3200">
              <a:solidFill>
                <a:schemeClr val="lt1"/>
              </a:solidFill>
            </a:endParaRPr>
          </a:p>
        </p:txBody>
      </p:sp>
      <p:pic>
        <p:nvPicPr>
          <p:cNvPr descr="图形用户界面, 文本&#10;&#10;描述已自动生成" id="202" name="Google Shape;202;g295249d482c_6_0"/>
          <p:cNvPicPr preferRelativeResize="0"/>
          <p:nvPr/>
        </p:nvPicPr>
        <p:blipFill rotWithShape="1">
          <a:blip r:embed="rId3">
            <a:alphaModFix/>
          </a:blip>
          <a:srcRect b="8751" l="0" r="0" t="0"/>
          <a:stretch/>
        </p:blipFill>
        <p:spPr>
          <a:xfrm>
            <a:off x="6096000" y="764896"/>
            <a:ext cx="2614063" cy="2592724"/>
          </a:xfrm>
          <a:prstGeom prst="rect">
            <a:avLst/>
          </a:prstGeom>
          <a:noFill/>
          <a:ln>
            <a:noFill/>
          </a:ln>
        </p:spPr>
      </p:pic>
      <p:pic>
        <p:nvPicPr>
          <p:cNvPr descr="图形用户界面, 文本, 应用程序, 电子邮件&#10;&#10;描述已自动生成" id="203" name="Google Shape;203;g295249d482c_6_0"/>
          <p:cNvPicPr preferRelativeResize="0"/>
          <p:nvPr/>
        </p:nvPicPr>
        <p:blipFill rotWithShape="1">
          <a:blip r:embed="rId4">
            <a:alphaModFix/>
          </a:blip>
          <a:srcRect b="0" l="0" r="0" t="0"/>
          <a:stretch/>
        </p:blipFill>
        <p:spPr>
          <a:xfrm>
            <a:off x="8870930" y="764896"/>
            <a:ext cx="2635268" cy="2592724"/>
          </a:xfrm>
          <a:prstGeom prst="rect">
            <a:avLst/>
          </a:prstGeom>
          <a:noFill/>
          <a:ln>
            <a:noFill/>
          </a:ln>
        </p:spPr>
      </p:pic>
      <p:pic>
        <p:nvPicPr>
          <p:cNvPr descr="街道上有店铺的标志蓝色背景白色的字&#10;&#10;中度可信度描述已自动生成" id="204" name="Google Shape;204;g295249d482c_6_0"/>
          <p:cNvPicPr preferRelativeResize="0"/>
          <p:nvPr/>
        </p:nvPicPr>
        <p:blipFill rotWithShape="1">
          <a:blip r:embed="rId5">
            <a:alphaModFix/>
          </a:blip>
          <a:srcRect b="0" l="0" r="0" t="0"/>
          <a:stretch/>
        </p:blipFill>
        <p:spPr>
          <a:xfrm>
            <a:off x="6096000" y="3513171"/>
            <a:ext cx="2614063" cy="2450683"/>
          </a:xfrm>
          <a:prstGeom prst="rect">
            <a:avLst/>
          </a:prstGeom>
          <a:noFill/>
          <a:ln>
            <a:noFill/>
          </a:ln>
        </p:spPr>
      </p:pic>
      <p:pic>
        <p:nvPicPr>
          <p:cNvPr descr="图形用户界面, 应用程序&#10;&#10;描述已自动生成" id="205" name="Google Shape;205;g295249d482c_6_0"/>
          <p:cNvPicPr preferRelativeResize="0"/>
          <p:nvPr/>
        </p:nvPicPr>
        <p:blipFill rotWithShape="1">
          <a:blip r:embed="rId6">
            <a:alphaModFix/>
          </a:blip>
          <a:srcRect b="0" l="0" r="25695" t="0"/>
          <a:stretch/>
        </p:blipFill>
        <p:spPr>
          <a:xfrm>
            <a:off x="8870930" y="3513171"/>
            <a:ext cx="2635268" cy="2450682"/>
          </a:xfrm>
          <a:prstGeom prst="rect">
            <a:avLst/>
          </a:prstGeom>
          <a:noFill/>
          <a:ln>
            <a:noFill/>
          </a:ln>
        </p:spPr>
      </p:pic>
      <p:sp>
        <p:nvSpPr>
          <p:cNvPr id="206" name="Google Shape;206;g295249d482c_6_0"/>
          <p:cNvSpPr txBox="1"/>
          <p:nvPr/>
        </p:nvSpPr>
        <p:spPr>
          <a:xfrm>
            <a:off x="246535" y="1660558"/>
            <a:ext cx="4951500" cy="4248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OpenWeather – W</a:t>
            </a:r>
            <a:r>
              <a:rPr lang="en-US" sz="1800">
                <a:solidFill>
                  <a:schemeClr val="lt1"/>
                </a:solidFill>
              </a:rPr>
              <a:t>e will be using this API to get w</a:t>
            </a:r>
            <a:r>
              <a:rPr lang="en-US" sz="1800">
                <a:solidFill>
                  <a:schemeClr val="lt1"/>
                </a:solidFill>
                <a:latin typeface="Arial"/>
                <a:ea typeface="Arial"/>
                <a:cs typeface="Arial"/>
                <a:sym typeface="Arial"/>
              </a:rPr>
              <a:t>eather u</a:t>
            </a:r>
            <a:r>
              <a:rPr lang="en-US" sz="1800">
                <a:solidFill>
                  <a:schemeClr val="lt1"/>
                </a:solidFill>
              </a:rPr>
              <a:t>pdates.</a:t>
            </a:r>
            <a:endParaRPr sz="1800">
              <a:solidFill>
                <a:schemeClr val="lt1"/>
              </a:solidFill>
            </a:endParaRPr>
          </a:p>
          <a:p>
            <a:pPr indent="0" lvl="0" marL="457200" marR="0" rtl="0" algn="l">
              <a:spcBef>
                <a:spcPts val="0"/>
              </a:spcBef>
              <a:spcAft>
                <a:spcPts val="0"/>
              </a:spcAft>
              <a:buNone/>
            </a:pPr>
            <a:r>
              <a:t/>
            </a:r>
            <a:endParaRPr sz="1800">
              <a:solidFill>
                <a:schemeClr val="lt1"/>
              </a:solidFi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Ski API – The API provide </a:t>
            </a:r>
            <a:r>
              <a:rPr lang="en-US" sz="1800">
                <a:solidFill>
                  <a:schemeClr val="lt1"/>
                </a:solidFill>
              </a:rPr>
              <a:t>s</a:t>
            </a:r>
            <a:r>
              <a:rPr lang="en-US" sz="1800">
                <a:solidFill>
                  <a:schemeClr val="lt1"/>
                </a:solidFill>
                <a:latin typeface="Arial"/>
                <a:ea typeface="Arial"/>
                <a:cs typeface="Arial"/>
                <a:sym typeface="Arial"/>
              </a:rPr>
              <a:t>ki track condition feedback. A</a:t>
            </a:r>
            <a:r>
              <a:rPr lang="en-US" sz="1800">
                <a:solidFill>
                  <a:schemeClr val="lt1"/>
                </a:solidFill>
              </a:rPr>
              <a:t>s well as other factors such as lift status, which we might use in the future updates</a:t>
            </a:r>
            <a:endParaRPr sz="1800">
              <a:solidFill>
                <a:schemeClr val="lt1"/>
              </a:solidFill>
              <a:latin typeface="Arial"/>
              <a:ea typeface="Arial"/>
              <a:cs typeface="Arial"/>
              <a:sym typeface="Arial"/>
            </a:endParaRPr>
          </a:p>
          <a:p>
            <a:pPr indent="0" lvl="0" marL="457200" marR="0" rtl="0" algn="l">
              <a:spcBef>
                <a:spcPts val="0"/>
              </a:spcBef>
              <a:spcAft>
                <a:spcPts val="0"/>
              </a:spcAft>
              <a:buNone/>
            </a:pPr>
            <a:r>
              <a:t/>
            </a:r>
            <a:endParaRPr sz="1800">
              <a:solidFill>
                <a:schemeClr val="lt1"/>
              </a:solidFi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Booking.com – W</a:t>
            </a:r>
            <a:r>
              <a:rPr lang="en-US" sz="1800">
                <a:solidFill>
                  <a:schemeClr val="lt1"/>
                </a:solidFill>
              </a:rPr>
              <a:t>e use hotel reservation </a:t>
            </a:r>
            <a:r>
              <a:rPr lang="en-US" sz="1800">
                <a:solidFill>
                  <a:schemeClr val="lt1"/>
                </a:solidFill>
              </a:rPr>
              <a:t>status</a:t>
            </a:r>
            <a:r>
              <a:rPr lang="en-US" sz="1800">
                <a:solidFill>
                  <a:schemeClr val="lt1"/>
                </a:solidFill>
              </a:rPr>
              <a:t> API data as a</a:t>
            </a:r>
            <a:r>
              <a:rPr lang="en-US" sz="1800">
                <a:solidFill>
                  <a:schemeClr val="lt1"/>
                </a:solidFill>
                <a:latin typeface="Arial"/>
                <a:ea typeface="Arial"/>
                <a:cs typeface="Arial"/>
                <a:sym typeface="Arial"/>
              </a:rPr>
              <a:t> key factor to evaluate crowd index</a:t>
            </a:r>
            <a:r>
              <a:rPr lang="en-US" sz="1800">
                <a:solidFill>
                  <a:schemeClr val="lt1"/>
                </a:solidFill>
              </a:rPr>
              <a:t>.</a:t>
            </a:r>
            <a:endParaRPr sz="1800">
              <a:solidFill>
                <a:schemeClr val="lt1"/>
              </a:solidFill>
              <a:latin typeface="Arial"/>
              <a:ea typeface="Arial"/>
              <a:cs typeface="Arial"/>
              <a:sym typeface="Arial"/>
            </a:endParaRPr>
          </a:p>
          <a:p>
            <a:pPr indent="0" lvl="0" marL="457200" marR="0" rtl="0" algn="l">
              <a:spcBef>
                <a:spcPts val="0"/>
              </a:spcBef>
              <a:spcAft>
                <a:spcPts val="0"/>
              </a:spcAft>
              <a:buNone/>
            </a:pPr>
            <a:r>
              <a:t/>
            </a:r>
            <a:endParaRPr sz="1800">
              <a:solidFill>
                <a:schemeClr val="lt1"/>
              </a:solidFill>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Google Map Traffic – Traffic condition data will be used to </a:t>
            </a:r>
            <a:r>
              <a:rPr lang="en-US" sz="1800">
                <a:solidFill>
                  <a:schemeClr val="lt1"/>
                </a:solidFill>
              </a:rPr>
              <a:t>generate</a:t>
            </a:r>
            <a:r>
              <a:rPr lang="en-US" sz="1800">
                <a:solidFill>
                  <a:schemeClr val="lt1"/>
                </a:solidFill>
                <a:latin typeface="Arial"/>
                <a:ea typeface="Arial"/>
                <a:cs typeface="Arial"/>
                <a:sym typeface="Arial"/>
              </a:rPr>
              <a:t> traffic </a:t>
            </a:r>
            <a:r>
              <a:rPr lang="en-US" sz="1800">
                <a:solidFill>
                  <a:schemeClr val="lt1"/>
                </a:solidFill>
              </a:rPr>
              <a:t>index.</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g295249d482c_1_7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2" name="Google Shape;212;g295249d482c_1_75"/>
          <p:cNvSpPr txBox="1"/>
          <p:nvPr/>
        </p:nvSpPr>
        <p:spPr>
          <a:xfrm>
            <a:off x="4775790" y="0"/>
            <a:ext cx="7416210" cy="6857999"/>
          </a:xfrm>
          <a:prstGeom prst="rect">
            <a:avLst/>
          </a:prstGeom>
          <a:solidFill>
            <a:srgbClr val="3F3F3F">
              <a:alpha val="48627"/>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g295249d482c_1_75"/>
          <p:cNvSpPr/>
          <p:nvPr/>
        </p:nvSpPr>
        <p:spPr>
          <a:xfrm>
            <a:off x="0" y="1"/>
            <a:ext cx="4775791" cy="6857999"/>
          </a:xfrm>
          <a:prstGeom prst="rect">
            <a:avLst/>
          </a:prstGeom>
          <a:solidFill>
            <a:schemeClr val="dk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 name="Google Shape;214;g295249d482c_1_75"/>
          <p:cNvSpPr txBox="1"/>
          <p:nvPr>
            <p:ph type="title"/>
          </p:nvPr>
        </p:nvSpPr>
        <p:spPr>
          <a:xfrm>
            <a:off x="773526" y="512277"/>
            <a:ext cx="3228600" cy="642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lang="en-US" sz="4000">
                <a:solidFill>
                  <a:schemeClr val="lt1"/>
                </a:solidFill>
              </a:rPr>
              <a:t>Architecture</a:t>
            </a:r>
            <a:endParaRPr sz="2000">
              <a:solidFill>
                <a:schemeClr val="lt1"/>
              </a:solidFill>
            </a:endParaRPr>
          </a:p>
        </p:txBody>
      </p:sp>
      <p:sp>
        <p:nvSpPr>
          <p:cNvPr id="215" name="Google Shape;215;g295249d482c_1_75"/>
          <p:cNvSpPr txBox="1"/>
          <p:nvPr/>
        </p:nvSpPr>
        <p:spPr>
          <a:xfrm>
            <a:off x="773526" y="1331644"/>
            <a:ext cx="3228738" cy="5243004"/>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None/>
            </a:pPr>
            <a:r>
              <a:rPr lang="en-US" sz="2000">
                <a:solidFill>
                  <a:schemeClr val="lt1"/>
                </a:solidFill>
                <a:latin typeface="Arial"/>
                <a:ea typeface="Arial"/>
                <a:cs typeface="Arial"/>
                <a:sym typeface="Arial"/>
              </a:rPr>
              <a:t>  UI Design</a:t>
            </a:r>
            <a:endParaRPr/>
          </a:p>
          <a:p>
            <a:pPr indent="0" lvl="0" marL="0" marR="0" rtl="0" algn="ctr">
              <a:lnSpc>
                <a:spcPct val="90000"/>
              </a:lnSpc>
              <a:spcBef>
                <a:spcPts val="600"/>
              </a:spcBef>
              <a:spcAft>
                <a:spcPts val="0"/>
              </a:spcAft>
              <a:buNone/>
            </a:pPr>
            <a:r>
              <a:t/>
            </a:r>
            <a:endParaRPr sz="2000">
              <a:solidFill>
                <a:schemeClr val="lt1"/>
              </a:solidFill>
              <a:latin typeface="Arial"/>
              <a:ea typeface="Arial"/>
              <a:cs typeface="Arial"/>
              <a:sym typeface="Arial"/>
            </a:endParaRPr>
          </a:p>
          <a:p>
            <a:pPr indent="0" lvl="0" marL="0" marR="0" rtl="0" algn="l">
              <a:lnSpc>
                <a:spcPct val="90000"/>
              </a:lnSpc>
              <a:spcBef>
                <a:spcPts val="600"/>
              </a:spcBef>
              <a:spcAft>
                <a:spcPts val="0"/>
              </a:spcAft>
              <a:buClr>
                <a:schemeClr val="lt1"/>
              </a:buClr>
              <a:buSzPts val="2000"/>
              <a:buFont typeface="Arial"/>
              <a:buChar char="•"/>
            </a:pPr>
            <a:r>
              <a:rPr lang="en-US" sz="2000">
                <a:solidFill>
                  <a:schemeClr val="lt1"/>
                </a:solidFill>
                <a:latin typeface="Arial"/>
                <a:ea typeface="Arial"/>
                <a:cs typeface="Arial"/>
                <a:sym typeface="Arial"/>
              </a:rPr>
              <a:t>Search Page- User can enter their desired destination and date</a:t>
            </a:r>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a:p>
            <a:pPr indent="0" lvl="0" marL="0" marR="0" rtl="0" algn="l">
              <a:lnSpc>
                <a:spcPct val="90000"/>
              </a:lnSpc>
              <a:spcBef>
                <a:spcPts val="600"/>
              </a:spcBef>
              <a:spcAft>
                <a:spcPts val="0"/>
              </a:spcAft>
              <a:buClr>
                <a:schemeClr val="lt1"/>
              </a:buClr>
              <a:buSzPts val="2000"/>
              <a:buFont typeface="Arial"/>
              <a:buChar char="•"/>
            </a:pPr>
            <a:r>
              <a:rPr lang="en-US" sz="2000">
                <a:solidFill>
                  <a:schemeClr val="lt1"/>
                </a:solidFill>
                <a:latin typeface="Arial"/>
                <a:ea typeface="Arial"/>
                <a:cs typeface="Arial"/>
                <a:sym typeface="Arial"/>
              </a:rPr>
              <a:t>Detail Page- after searching, the app switch to detail page </a:t>
            </a:r>
            <a:r>
              <a:rPr lang="en-US" sz="2000">
                <a:solidFill>
                  <a:schemeClr val="lt1"/>
                </a:solidFill>
              </a:rPr>
              <a:t>and</a:t>
            </a:r>
            <a:r>
              <a:rPr lang="en-US" sz="2000">
                <a:solidFill>
                  <a:schemeClr val="lt1"/>
                </a:solidFill>
                <a:latin typeface="Arial"/>
                <a:ea typeface="Arial"/>
                <a:cs typeface="Arial"/>
                <a:sym typeface="Arial"/>
              </a:rPr>
              <a:t> display the result</a:t>
            </a:r>
            <a:r>
              <a:rPr lang="en-US" sz="2000">
                <a:solidFill>
                  <a:schemeClr val="lt1"/>
                </a:solidFill>
              </a:rPr>
              <a:t> with all indexes</a:t>
            </a:r>
            <a:endParaRPr/>
          </a:p>
          <a:p>
            <a:pPr indent="127000" lvl="0" marL="0" marR="0" rtl="0" algn="l">
              <a:lnSpc>
                <a:spcPct val="90000"/>
              </a:lnSpc>
              <a:spcBef>
                <a:spcPts val="60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a:p>
            <a:pPr indent="0" lvl="0" marL="0" marR="0" rtl="0" algn="l">
              <a:lnSpc>
                <a:spcPct val="90000"/>
              </a:lnSpc>
              <a:spcBef>
                <a:spcPts val="600"/>
              </a:spcBef>
              <a:spcAft>
                <a:spcPts val="0"/>
              </a:spcAft>
              <a:buClr>
                <a:schemeClr val="lt1"/>
              </a:buClr>
              <a:buSzPts val="2000"/>
              <a:buFont typeface="Arial"/>
              <a:buChar char="•"/>
            </a:pPr>
            <a:r>
              <a:rPr lang="en-US" sz="2000">
                <a:solidFill>
                  <a:schemeClr val="lt1"/>
                </a:solidFill>
                <a:latin typeface="Arial"/>
                <a:ea typeface="Arial"/>
                <a:cs typeface="Arial"/>
                <a:sym typeface="Arial"/>
              </a:rPr>
              <a:t>Profile Page- User can modify their preference setting here.</a:t>
            </a:r>
            <a:endParaRPr/>
          </a:p>
        </p:txBody>
      </p:sp>
      <p:pic>
        <p:nvPicPr>
          <p:cNvPr descr="日历&#10;&#10;描述已自动生成" id="216" name="Google Shape;216;g295249d482c_1_75"/>
          <p:cNvPicPr preferRelativeResize="0"/>
          <p:nvPr/>
        </p:nvPicPr>
        <p:blipFill rotWithShape="1">
          <a:blip r:embed="rId3">
            <a:alphaModFix/>
          </a:blip>
          <a:srcRect b="0" l="0" r="0" t="0"/>
          <a:stretch/>
        </p:blipFill>
        <p:spPr>
          <a:xfrm>
            <a:off x="5884378" y="685802"/>
            <a:ext cx="2510027" cy="5486398"/>
          </a:xfrm>
          <a:prstGeom prst="rect">
            <a:avLst/>
          </a:prstGeom>
          <a:noFill/>
          <a:ln>
            <a:noFill/>
          </a:ln>
        </p:spPr>
      </p:pic>
      <p:pic>
        <p:nvPicPr>
          <p:cNvPr descr="手机屏幕的截图&#10;&#10;描述已自动生成" id="217" name="Google Shape;217;g295249d482c_1_75"/>
          <p:cNvPicPr preferRelativeResize="0"/>
          <p:nvPr/>
        </p:nvPicPr>
        <p:blipFill rotWithShape="1">
          <a:blip r:embed="rId4">
            <a:alphaModFix/>
          </a:blip>
          <a:srcRect b="0" l="0" r="0" t="0"/>
          <a:stretch/>
        </p:blipFill>
        <p:spPr>
          <a:xfrm>
            <a:off x="8558383" y="685801"/>
            <a:ext cx="2523743" cy="548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232F"/>
        </a:solidFill>
      </p:bgPr>
    </p:bg>
    <p:spTree>
      <p:nvGrpSpPr>
        <p:cNvPr id="221" name="Shape 221"/>
        <p:cNvGrpSpPr/>
        <p:nvPr/>
      </p:nvGrpSpPr>
      <p:grpSpPr>
        <a:xfrm>
          <a:off x="0" y="0"/>
          <a:ext cx="0" cy="0"/>
          <a:chOff x="0" y="0"/>
          <a:chExt cx="0" cy="0"/>
        </a:xfrm>
      </p:grpSpPr>
      <p:sp>
        <p:nvSpPr>
          <p:cNvPr id="222" name="Google Shape;222;g29544e603df_2_0"/>
          <p:cNvSpPr txBox="1"/>
          <p:nvPr>
            <p:ph type="title"/>
          </p:nvPr>
        </p:nvSpPr>
        <p:spPr>
          <a:xfrm>
            <a:off x="2020730" y="1242725"/>
            <a:ext cx="7893224" cy="591291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244444"/>
              <a:buFont typeface="Arial"/>
              <a:buNone/>
            </a:pPr>
            <a:r>
              <a:rPr lang="en-US">
                <a:solidFill>
                  <a:schemeClr val="lt1"/>
                </a:solidFill>
                <a:latin typeface="Arial"/>
                <a:ea typeface="Arial"/>
                <a:cs typeface="Arial"/>
                <a:sym typeface="Arial"/>
              </a:rPr>
              <a:t> </a:t>
            </a:r>
            <a:br>
              <a:rPr lang="en-US" sz="1800">
                <a:solidFill>
                  <a:schemeClr val="lt1"/>
                </a:solidFill>
                <a:latin typeface="Arial"/>
                <a:ea typeface="Arial"/>
                <a:cs typeface="Arial"/>
                <a:sym typeface="Arial"/>
              </a:rPr>
            </a:br>
            <a:br>
              <a:rPr lang="en-US" sz="1800">
                <a:solidFill>
                  <a:schemeClr val="lt1"/>
                </a:solidFill>
                <a:latin typeface="Arial"/>
                <a:ea typeface="Arial"/>
                <a:cs typeface="Arial"/>
                <a:sym typeface="Arial"/>
              </a:rPr>
            </a:br>
            <a:r>
              <a:rPr b="1" i="0" lang="en-US" sz="3100" u="none" strike="noStrike">
                <a:solidFill>
                  <a:srgbClr val="FFFFFF"/>
                </a:solidFill>
                <a:latin typeface="Arial"/>
                <a:ea typeface="Arial"/>
                <a:cs typeface="Arial"/>
                <a:sym typeface="Arial"/>
              </a:rPr>
              <a:t>Development risks</a:t>
            </a:r>
            <a:br>
              <a:rPr b="0" lang="en-US" sz="900"/>
            </a:br>
            <a:r>
              <a:rPr b="0" i="0" lang="en-US" sz="1800" u="none" strike="noStrike">
                <a:solidFill>
                  <a:srgbClr val="FFFFFF"/>
                </a:solidFill>
                <a:latin typeface="Arial"/>
                <a:ea typeface="Arial"/>
                <a:cs typeface="Arial"/>
                <a:sym typeface="Arial"/>
              </a:rPr>
              <a:t>API usage: Both of us don’t have much experience on API. It will be the biggest challenge for our time during the project.</a:t>
            </a:r>
            <a:br>
              <a:rPr b="0" lang="en-US" sz="900"/>
            </a:br>
            <a:br>
              <a:rPr b="0" lang="en-US" sz="900"/>
            </a:br>
            <a:r>
              <a:rPr lang="en-US" sz="1800">
                <a:solidFill>
                  <a:srgbClr val="FFFFFF"/>
                </a:solidFill>
              </a:rPr>
              <a:t>Data processing: After we acquire the data through APIs, What should we do with the data collected? Should we keep it in a database and preserve the data or is it a one-time usage to delete it every time finish using it? </a:t>
            </a:r>
            <a:endParaRPr sz="1800">
              <a:solidFill>
                <a:srgbClr val="FFFFFF"/>
              </a:solidFill>
            </a:endParaRPr>
          </a:p>
          <a:p>
            <a:pPr indent="0" lvl="0" marL="0" rtl="0" algn="l">
              <a:lnSpc>
                <a:spcPct val="90000"/>
              </a:lnSpc>
              <a:spcBef>
                <a:spcPts val="0"/>
              </a:spcBef>
              <a:spcAft>
                <a:spcPts val="0"/>
              </a:spcAft>
              <a:buClr>
                <a:schemeClr val="lt1"/>
              </a:buClr>
              <a:buSzPct val="244444"/>
              <a:buFont typeface="Arial"/>
              <a:buNone/>
            </a:pPr>
            <a:r>
              <a:rPr lang="en-US" sz="1800">
                <a:solidFill>
                  <a:srgbClr val="FFFFFF"/>
                </a:solidFill>
              </a:rPr>
              <a:t>How do we analyze the data? Each user has their own preference for judging, how do we meet this problem?</a:t>
            </a:r>
            <a:br>
              <a:rPr b="0" i="0" lang="en-US" sz="1800" u="none" strike="noStrike">
                <a:solidFill>
                  <a:srgbClr val="FFFFFF"/>
                </a:solidFill>
                <a:latin typeface="Arial"/>
                <a:ea typeface="Arial"/>
                <a:cs typeface="Arial"/>
                <a:sym typeface="Arial"/>
              </a:rPr>
            </a:br>
            <a:br>
              <a:rPr b="0" lang="en-US" sz="900"/>
            </a:br>
            <a:br>
              <a:rPr b="0" lang="en-US" sz="900"/>
            </a:br>
            <a:br>
              <a:rPr b="0" i="0" lang="en-US" sz="1800" u="none" strike="noStrike">
                <a:solidFill>
                  <a:srgbClr val="FFFFFF"/>
                </a:solidFill>
                <a:latin typeface="Arial"/>
                <a:ea typeface="Arial"/>
                <a:cs typeface="Arial"/>
                <a:sym typeface="Arial"/>
              </a:rPr>
            </a:br>
            <a:r>
              <a:rPr b="1" i="0" lang="en-US" sz="3100" u="none" strike="noStrike">
                <a:solidFill>
                  <a:srgbClr val="FFFFFF"/>
                </a:solidFill>
                <a:latin typeface="Arial"/>
                <a:ea typeface="Arial"/>
                <a:cs typeface="Arial"/>
                <a:sym typeface="Arial"/>
              </a:rPr>
              <a:t>Solutions</a:t>
            </a:r>
            <a:br>
              <a:rPr b="0" lang="en-US" sz="900"/>
            </a:br>
            <a:r>
              <a:rPr lang="en-US" sz="1800">
                <a:solidFill>
                  <a:srgbClr val="FFFFFF"/>
                </a:solidFill>
              </a:rPr>
              <a:t>API: We will use the divide and conquer strategy, each of us will be responsible for two API development. We planned for a period for us to study and familiarize on how we can use and deploy those APIs</a:t>
            </a:r>
            <a:endParaRPr sz="1800">
              <a:solidFill>
                <a:srgbClr val="FFFFFF"/>
              </a:solidFill>
            </a:endParaRPr>
          </a:p>
          <a:p>
            <a:pPr indent="0" lvl="0" marL="0" rtl="0" algn="l">
              <a:lnSpc>
                <a:spcPct val="90000"/>
              </a:lnSpc>
              <a:spcBef>
                <a:spcPts val="0"/>
              </a:spcBef>
              <a:spcAft>
                <a:spcPts val="0"/>
              </a:spcAft>
              <a:buClr>
                <a:schemeClr val="lt1"/>
              </a:buClr>
              <a:buSzPct val="244444"/>
              <a:buFont typeface="Arial"/>
              <a:buNone/>
            </a:pPr>
            <a:r>
              <a:t/>
            </a:r>
            <a:endParaRPr sz="1800">
              <a:solidFill>
                <a:srgbClr val="FFFFFF"/>
              </a:solidFill>
            </a:endParaRPr>
          </a:p>
          <a:p>
            <a:pPr indent="0" lvl="0" marL="0" rtl="0" algn="l">
              <a:lnSpc>
                <a:spcPct val="90000"/>
              </a:lnSpc>
              <a:spcBef>
                <a:spcPts val="0"/>
              </a:spcBef>
              <a:spcAft>
                <a:spcPts val="0"/>
              </a:spcAft>
              <a:buClr>
                <a:schemeClr val="lt1"/>
              </a:buClr>
              <a:buSzPct val="244444"/>
              <a:buFont typeface="Arial"/>
              <a:buNone/>
            </a:pPr>
            <a:r>
              <a:rPr lang="en-US" sz="1800">
                <a:solidFill>
                  <a:srgbClr val="FFFFFF"/>
                </a:solidFill>
              </a:rPr>
              <a:t>Data Processing: It is a still debated question on how we will deal with the data since it is one of the core part of this project. For the MVP, we will use the simplest method to get every function working. In future updates and optimization, we will discuss more interactive and secure ways of using data.</a:t>
            </a:r>
            <a:br>
              <a:rPr b="0" i="0" lang="en-US" sz="1800" u="none" strike="noStrike">
                <a:solidFill>
                  <a:srgbClr val="000000"/>
                </a:solidFill>
                <a:latin typeface="Arial"/>
                <a:ea typeface="Arial"/>
                <a:cs typeface="Arial"/>
                <a:sym typeface="Arial"/>
              </a:rPr>
            </a:br>
            <a:br>
              <a:rPr b="0" i="0" lang="en-US" sz="1800" u="none" strike="noStrike">
                <a:solidFill>
                  <a:srgbClr val="000000"/>
                </a:solidFill>
                <a:latin typeface="Arial"/>
                <a:ea typeface="Arial"/>
                <a:cs typeface="Arial"/>
                <a:sym typeface="Arial"/>
              </a:rPr>
            </a:br>
            <a:br>
              <a:rPr b="0" i="0" lang="en-US" sz="1800" u="none" strike="noStrike">
                <a:solidFill>
                  <a:srgbClr val="000000"/>
                </a:solidFill>
                <a:latin typeface="Arial"/>
                <a:ea typeface="Arial"/>
                <a:cs typeface="Arial"/>
                <a:sym typeface="Arial"/>
              </a:rPr>
            </a:br>
            <a:br>
              <a:rPr b="0" lang="en-US" sz="900"/>
            </a:br>
            <a:br>
              <a:rPr lang="en-US" sz="900"/>
            </a:br>
            <a:br>
              <a:rPr lang="en-US" sz="1800">
                <a:latin typeface="Arial"/>
                <a:ea typeface="Arial"/>
                <a:cs typeface="Arial"/>
                <a:sym typeface="Arial"/>
              </a:rPr>
            </a:br>
            <a:br>
              <a:rPr lang="en-US" sz="1800">
                <a:latin typeface="Arial"/>
                <a:ea typeface="Arial"/>
                <a:cs typeface="Arial"/>
                <a:sym typeface="Arial"/>
              </a:rPr>
            </a:br>
            <a:endParaRPr/>
          </a:p>
        </p:txBody>
      </p:sp>
      <p:sp>
        <p:nvSpPr>
          <p:cNvPr id="223" name="Google Shape;223;g29544e603df_2_0"/>
          <p:cNvSpPr txBox="1"/>
          <p:nvPr/>
        </p:nvSpPr>
        <p:spPr>
          <a:xfrm>
            <a:off x="4148563" y="506760"/>
            <a:ext cx="3637558" cy="578799"/>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3200"/>
              <a:buFont typeface="Arial"/>
              <a:buNone/>
            </a:pPr>
            <a:r>
              <a:rPr lang="en-US" sz="3200">
                <a:solidFill>
                  <a:schemeClr val="lt1"/>
                </a:solidFill>
                <a:latin typeface="Arial"/>
                <a:ea typeface="Arial"/>
                <a:cs typeface="Arial"/>
                <a:sym typeface="Arial"/>
              </a:rPr>
              <a:t>Risk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2023-10-30T02:19:40Z</dcterms:created>
  <dc:creator>Chen, Sicheng</dc:creator>
</cp:coreProperties>
</file>